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295" r:id="rId3"/>
    <p:sldId id="285" r:id="rId4"/>
    <p:sldId id="286" r:id="rId5"/>
    <p:sldId id="289" r:id="rId6"/>
    <p:sldId id="287" r:id="rId7"/>
    <p:sldId id="267" r:id="rId8"/>
    <p:sldId id="29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606"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EE8915-14A9-4B60-A9B6-84AEFB413943}" type="datetimeFigureOut">
              <a:rPr lang="en-US" smtClean="0"/>
              <a:pPr/>
              <a:t>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B140A4-0B22-44FD-BA8D-345AC7C513DE}" type="slidenum">
              <a:rPr lang="en-US" smtClean="0"/>
              <a:pPr/>
              <a:t>‹#›</a:t>
            </a:fld>
            <a:endParaRPr lang="en-US"/>
          </a:p>
        </p:txBody>
      </p:sp>
    </p:spTree>
    <p:extLst>
      <p:ext uri="{BB962C8B-B14F-4D97-AF65-F5344CB8AC3E}">
        <p14:creationId xmlns:p14="http://schemas.microsoft.com/office/powerpoint/2010/main" xmlns="" val="3271382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B140A4-0B22-44FD-BA8D-345AC7C513DE}" type="slidenum">
              <a:rPr lang="en-US" smtClean="0"/>
              <a:pPr/>
              <a:t>1</a:t>
            </a:fld>
            <a:endParaRPr lang="en-US"/>
          </a:p>
        </p:txBody>
      </p:sp>
    </p:spTree>
    <p:extLst>
      <p:ext uri="{BB962C8B-B14F-4D97-AF65-F5344CB8AC3E}">
        <p14:creationId xmlns:p14="http://schemas.microsoft.com/office/powerpoint/2010/main" xmlns="" val="1642428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226F10-1BC7-4E7D-A5D5-D51008D6BD6A}" type="datetimeFigureOut">
              <a:rPr lang="en-US" smtClean="0"/>
              <a:pPr/>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9E125B-ACE8-433F-8753-BA06D03E639B}" type="slidenum">
              <a:rPr lang="en-US" smtClean="0"/>
              <a:pPr/>
              <a:t>‹#›</a:t>
            </a:fld>
            <a:endParaRPr lang="en-US"/>
          </a:p>
        </p:txBody>
      </p:sp>
    </p:spTree>
    <p:extLst>
      <p:ext uri="{BB962C8B-B14F-4D97-AF65-F5344CB8AC3E}">
        <p14:creationId xmlns:p14="http://schemas.microsoft.com/office/powerpoint/2010/main" xmlns="" val="452145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226F10-1BC7-4E7D-A5D5-D51008D6BD6A}" type="datetimeFigureOut">
              <a:rPr lang="en-US" smtClean="0"/>
              <a:pPr/>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9E125B-ACE8-433F-8753-BA06D03E639B}" type="slidenum">
              <a:rPr lang="en-US" smtClean="0"/>
              <a:pPr/>
              <a:t>‹#›</a:t>
            </a:fld>
            <a:endParaRPr lang="en-US"/>
          </a:p>
        </p:txBody>
      </p:sp>
    </p:spTree>
    <p:extLst>
      <p:ext uri="{BB962C8B-B14F-4D97-AF65-F5344CB8AC3E}">
        <p14:creationId xmlns:p14="http://schemas.microsoft.com/office/powerpoint/2010/main" xmlns="" val="99158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226F10-1BC7-4E7D-A5D5-D51008D6BD6A}" type="datetimeFigureOut">
              <a:rPr lang="en-US" smtClean="0"/>
              <a:pPr/>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9E125B-ACE8-433F-8753-BA06D03E639B}" type="slidenum">
              <a:rPr lang="en-US" smtClean="0"/>
              <a:pPr/>
              <a:t>‹#›</a:t>
            </a:fld>
            <a:endParaRPr lang="en-US"/>
          </a:p>
        </p:txBody>
      </p:sp>
    </p:spTree>
    <p:extLst>
      <p:ext uri="{BB962C8B-B14F-4D97-AF65-F5344CB8AC3E}">
        <p14:creationId xmlns:p14="http://schemas.microsoft.com/office/powerpoint/2010/main" xmlns="" val="2101154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226F10-1BC7-4E7D-A5D5-D51008D6BD6A}" type="datetimeFigureOut">
              <a:rPr lang="en-US" smtClean="0"/>
              <a:pPr/>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9E125B-ACE8-433F-8753-BA06D03E639B}" type="slidenum">
              <a:rPr lang="en-US" smtClean="0"/>
              <a:pPr/>
              <a:t>‹#›</a:t>
            </a:fld>
            <a:endParaRPr lang="en-US"/>
          </a:p>
        </p:txBody>
      </p:sp>
    </p:spTree>
    <p:extLst>
      <p:ext uri="{BB962C8B-B14F-4D97-AF65-F5344CB8AC3E}">
        <p14:creationId xmlns:p14="http://schemas.microsoft.com/office/powerpoint/2010/main" xmlns="" val="3239741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226F10-1BC7-4E7D-A5D5-D51008D6BD6A}" type="datetimeFigureOut">
              <a:rPr lang="en-US" smtClean="0"/>
              <a:pPr/>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9E125B-ACE8-433F-8753-BA06D03E639B}" type="slidenum">
              <a:rPr lang="en-US" smtClean="0"/>
              <a:pPr/>
              <a:t>‹#›</a:t>
            </a:fld>
            <a:endParaRPr lang="en-US"/>
          </a:p>
        </p:txBody>
      </p:sp>
    </p:spTree>
    <p:extLst>
      <p:ext uri="{BB962C8B-B14F-4D97-AF65-F5344CB8AC3E}">
        <p14:creationId xmlns:p14="http://schemas.microsoft.com/office/powerpoint/2010/main" xmlns="" val="2612405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226F10-1BC7-4E7D-A5D5-D51008D6BD6A}" type="datetimeFigureOut">
              <a:rPr lang="en-US" smtClean="0"/>
              <a:pPr/>
              <a:t>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9E125B-ACE8-433F-8753-BA06D03E639B}" type="slidenum">
              <a:rPr lang="en-US" smtClean="0"/>
              <a:pPr/>
              <a:t>‹#›</a:t>
            </a:fld>
            <a:endParaRPr lang="en-US"/>
          </a:p>
        </p:txBody>
      </p:sp>
    </p:spTree>
    <p:extLst>
      <p:ext uri="{BB962C8B-B14F-4D97-AF65-F5344CB8AC3E}">
        <p14:creationId xmlns:p14="http://schemas.microsoft.com/office/powerpoint/2010/main" xmlns="" val="1422612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226F10-1BC7-4E7D-A5D5-D51008D6BD6A}" type="datetimeFigureOut">
              <a:rPr lang="en-US" smtClean="0"/>
              <a:pPr/>
              <a:t>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9E125B-ACE8-433F-8753-BA06D03E639B}" type="slidenum">
              <a:rPr lang="en-US" smtClean="0"/>
              <a:pPr/>
              <a:t>‹#›</a:t>
            </a:fld>
            <a:endParaRPr lang="en-US"/>
          </a:p>
        </p:txBody>
      </p:sp>
    </p:spTree>
    <p:extLst>
      <p:ext uri="{BB962C8B-B14F-4D97-AF65-F5344CB8AC3E}">
        <p14:creationId xmlns:p14="http://schemas.microsoft.com/office/powerpoint/2010/main" xmlns="" val="3397414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226F10-1BC7-4E7D-A5D5-D51008D6BD6A}" type="datetimeFigureOut">
              <a:rPr lang="en-US" smtClean="0"/>
              <a:pPr/>
              <a:t>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9E125B-ACE8-433F-8753-BA06D03E639B}" type="slidenum">
              <a:rPr lang="en-US" smtClean="0"/>
              <a:pPr/>
              <a:t>‹#›</a:t>
            </a:fld>
            <a:endParaRPr lang="en-US"/>
          </a:p>
        </p:txBody>
      </p:sp>
    </p:spTree>
    <p:extLst>
      <p:ext uri="{BB962C8B-B14F-4D97-AF65-F5344CB8AC3E}">
        <p14:creationId xmlns:p14="http://schemas.microsoft.com/office/powerpoint/2010/main" xmlns="" val="3899086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226F10-1BC7-4E7D-A5D5-D51008D6BD6A}" type="datetimeFigureOut">
              <a:rPr lang="en-US" smtClean="0"/>
              <a:pPr/>
              <a:t>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9E125B-ACE8-433F-8753-BA06D03E639B}" type="slidenum">
              <a:rPr lang="en-US" smtClean="0"/>
              <a:pPr/>
              <a:t>‹#›</a:t>
            </a:fld>
            <a:endParaRPr lang="en-US"/>
          </a:p>
        </p:txBody>
      </p:sp>
    </p:spTree>
    <p:extLst>
      <p:ext uri="{BB962C8B-B14F-4D97-AF65-F5344CB8AC3E}">
        <p14:creationId xmlns:p14="http://schemas.microsoft.com/office/powerpoint/2010/main" xmlns="" val="4160029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226F10-1BC7-4E7D-A5D5-D51008D6BD6A}" type="datetimeFigureOut">
              <a:rPr lang="en-US" smtClean="0"/>
              <a:pPr/>
              <a:t>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9E125B-ACE8-433F-8753-BA06D03E639B}" type="slidenum">
              <a:rPr lang="en-US" smtClean="0"/>
              <a:pPr/>
              <a:t>‹#›</a:t>
            </a:fld>
            <a:endParaRPr lang="en-US"/>
          </a:p>
        </p:txBody>
      </p:sp>
    </p:spTree>
    <p:extLst>
      <p:ext uri="{BB962C8B-B14F-4D97-AF65-F5344CB8AC3E}">
        <p14:creationId xmlns:p14="http://schemas.microsoft.com/office/powerpoint/2010/main" xmlns="" val="3726940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226F10-1BC7-4E7D-A5D5-D51008D6BD6A}" type="datetimeFigureOut">
              <a:rPr lang="en-US" smtClean="0"/>
              <a:pPr/>
              <a:t>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9E125B-ACE8-433F-8753-BA06D03E639B}" type="slidenum">
              <a:rPr lang="en-US" smtClean="0"/>
              <a:pPr/>
              <a:t>‹#›</a:t>
            </a:fld>
            <a:endParaRPr lang="en-US"/>
          </a:p>
        </p:txBody>
      </p:sp>
    </p:spTree>
    <p:extLst>
      <p:ext uri="{BB962C8B-B14F-4D97-AF65-F5344CB8AC3E}">
        <p14:creationId xmlns:p14="http://schemas.microsoft.com/office/powerpoint/2010/main" xmlns="" val="757371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226F10-1BC7-4E7D-A5D5-D51008D6BD6A}" type="datetimeFigureOut">
              <a:rPr lang="en-US" smtClean="0"/>
              <a:pPr/>
              <a:t>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9E125B-ACE8-433F-8753-BA06D03E639B}" type="slidenum">
              <a:rPr lang="en-US" smtClean="0"/>
              <a:pPr/>
              <a:t>‹#›</a:t>
            </a:fld>
            <a:endParaRPr lang="en-US"/>
          </a:p>
        </p:txBody>
      </p:sp>
    </p:spTree>
    <p:extLst>
      <p:ext uri="{BB962C8B-B14F-4D97-AF65-F5344CB8AC3E}">
        <p14:creationId xmlns:p14="http://schemas.microsoft.com/office/powerpoint/2010/main" xmlns="" val="2004380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math.somaiya@gmail.com" TargetMode="External"/><Relationship Id="rId2" Type="http://schemas.openxmlformats.org/officeDocument/2006/relationships/image" Target="../media/image3.png"/><Relationship Id="rId1" Type="http://schemas.openxmlformats.org/officeDocument/2006/relationships/slideLayout" Target="../slideLayouts/slideLayout8.xml"/><Relationship Id="rId4" Type="http://schemas.openxmlformats.org/officeDocument/2006/relationships/hyperlink" Target="http://www.somaiya.edu/kjss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0" y="1905000"/>
            <a:ext cx="9144001" cy="4953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Title 4"/>
          <p:cNvSpPr>
            <a:spLocks noGrp="1"/>
          </p:cNvSpPr>
          <p:nvPr>
            <p:ph type="title"/>
          </p:nvPr>
        </p:nvSpPr>
        <p:spPr>
          <a:xfrm>
            <a:off x="0" y="0"/>
            <a:ext cx="9144000" cy="1630362"/>
          </a:xfrm>
        </p:spPr>
        <p:txBody>
          <a:bodyPr>
            <a:normAutofit fontScale="90000"/>
          </a:bodyPr>
          <a:lstStyle/>
          <a:p>
            <a:r>
              <a:rPr lang="en-US" sz="3300" dirty="0" smtClean="0"/>
              <a:t/>
            </a:r>
            <a:br>
              <a:rPr lang="en-US" sz="3300" dirty="0" smtClean="0"/>
            </a:br>
            <a:r>
              <a:rPr lang="en-US" sz="3300" dirty="0" smtClean="0"/>
              <a:t>K. J. </a:t>
            </a:r>
            <a:r>
              <a:rPr lang="en-US" sz="3300" dirty="0" err="1" smtClean="0"/>
              <a:t>Somaiya</a:t>
            </a:r>
            <a:r>
              <a:rPr lang="en-US" sz="3300" dirty="0" smtClean="0"/>
              <a:t> College of Science and Commerce</a:t>
            </a:r>
            <a:br>
              <a:rPr lang="en-US" sz="3300" dirty="0" smtClean="0"/>
            </a:br>
            <a:r>
              <a:rPr lang="en-US" sz="2200" dirty="0" smtClean="0"/>
              <a:t>Re-Accredited ‘A’ Grade by NAAC</a:t>
            </a:r>
            <a:br>
              <a:rPr lang="en-US" sz="2200" dirty="0" smtClean="0"/>
            </a:br>
            <a:r>
              <a:rPr lang="en-US" sz="2200" dirty="0" smtClean="0"/>
              <a:t>Autonomous- Affiliated to University of Mumbai</a:t>
            </a:r>
            <a:br>
              <a:rPr lang="en-US" sz="2200" dirty="0" smtClean="0"/>
            </a:br>
            <a:r>
              <a:rPr lang="en-US" sz="2200" dirty="0" smtClean="0"/>
              <a:t>Awarded Best </a:t>
            </a:r>
            <a:r>
              <a:rPr lang="en-US" sz="2200" dirty="0" smtClean="0"/>
              <a:t>College under Urban Category in 2010</a:t>
            </a:r>
            <a:r>
              <a:rPr lang="en-US" dirty="0" smtClean="0"/>
              <a:t/>
            </a:r>
            <a:br>
              <a:rPr lang="en-US" dirty="0" smtClean="0"/>
            </a:br>
            <a:endParaRPr lang="en-US" dirty="0"/>
          </a:p>
        </p:txBody>
      </p:sp>
      <p:sp>
        <p:nvSpPr>
          <p:cNvPr id="13" name="Content Placeholder 12"/>
          <p:cNvSpPr>
            <a:spLocks noGrp="1"/>
          </p:cNvSpPr>
          <p:nvPr>
            <p:ph sz="half" idx="2"/>
          </p:nvPr>
        </p:nvSpPr>
        <p:spPr>
          <a:xfrm>
            <a:off x="990600" y="1828800"/>
            <a:ext cx="8153400" cy="5029200"/>
          </a:xfrm>
        </p:spPr>
        <p:txBody>
          <a:bodyPr>
            <a:noAutofit/>
          </a:bodyPr>
          <a:lstStyle/>
          <a:p>
            <a:pPr marL="0" lvl="0" indent="0" algn="ctr">
              <a:buNone/>
            </a:pPr>
            <a:endParaRPr lang="en-US" sz="1400" dirty="0" smtClean="0">
              <a:solidFill>
                <a:prstClr val="black"/>
              </a:solidFill>
            </a:endParaRPr>
          </a:p>
          <a:p>
            <a:pPr marL="0" lvl="0" indent="0" algn="ctr">
              <a:buNone/>
            </a:pPr>
            <a:r>
              <a:rPr lang="en-US" sz="2000" b="1" dirty="0" smtClean="0">
                <a:solidFill>
                  <a:prstClr val="black"/>
                </a:solidFill>
                <a:latin typeface="Times New Roman" pitchFamily="18" charset="0"/>
                <a:cs typeface="Times New Roman" pitchFamily="18" charset="0"/>
              </a:rPr>
              <a:t> National Board for Higher Mathematics</a:t>
            </a:r>
          </a:p>
          <a:p>
            <a:pPr marL="0" lvl="0" indent="0" algn="ctr">
              <a:buNone/>
            </a:pPr>
            <a:r>
              <a:rPr lang="en-US" sz="3200" dirty="0" smtClean="0">
                <a:solidFill>
                  <a:prstClr val="black"/>
                </a:solidFill>
                <a:latin typeface="Times New Roman" pitchFamily="18" charset="0"/>
                <a:cs typeface="Times New Roman" pitchFamily="18" charset="0"/>
              </a:rPr>
              <a:t> </a:t>
            </a:r>
            <a:r>
              <a:rPr lang="en-US" sz="1800" dirty="0">
                <a:solidFill>
                  <a:prstClr val="black"/>
                </a:solidFill>
                <a:latin typeface="Times New Roman" pitchFamily="18" charset="0"/>
                <a:cs typeface="Times New Roman" pitchFamily="18" charset="0"/>
              </a:rPr>
              <a:t>s</a:t>
            </a:r>
            <a:r>
              <a:rPr lang="en-US" sz="1800" dirty="0" smtClean="0">
                <a:solidFill>
                  <a:prstClr val="black"/>
                </a:solidFill>
                <a:latin typeface="Times New Roman" pitchFamily="18" charset="0"/>
                <a:cs typeface="Times New Roman" pitchFamily="18" charset="0"/>
              </a:rPr>
              <a:t>ponsored workshop on</a:t>
            </a:r>
          </a:p>
          <a:p>
            <a:pPr marL="0" indent="0" algn="ctr">
              <a:buNone/>
            </a:pPr>
            <a:r>
              <a:rPr lang="en-US" sz="3200" b="1" dirty="0" smtClean="0">
                <a:latin typeface="Times New Roman" pitchFamily="18" charset="0"/>
                <a:ea typeface="+mj-ea"/>
                <a:cs typeface="Times New Roman" pitchFamily="18" charset="0"/>
              </a:rPr>
              <a:t>    BASIC </a:t>
            </a:r>
            <a:r>
              <a:rPr lang="en-US" sz="3200" b="1" dirty="0">
                <a:latin typeface="Times New Roman" pitchFamily="18" charset="0"/>
                <a:ea typeface="+mj-ea"/>
                <a:cs typeface="Times New Roman" pitchFamily="18" charset="0"/>
              </a:rPr>
              <a:t>COMPLEX </a:t>
            </a:r>
            <a:r>
              <a:rPr lang="en-US" sz="3200" b="1" dirty="0" smtClean="0">
                <a:latin typeface="Times New Roman" pitchFamily="18" charset="0"/>
                <a:ea typeface="+mj-ea"/>
                <a:cs typeface="Times New Roman" pitchFamily="18" charset="0"/>
              </a:rPr>
              <a:t>ANALYSIS</a:t>
            </a:r>
          </a:p>
          <a:p>
            <a:pPr marL="0" indent="0" algn="ctr">
              <a:buNone/>
            </a:pPr>
            <a:r>
              <a:rPr lang="en-US" sz="2000" b="1" dirty="0" smtClean="0">
                <a:solidFill>
                  <a:prstClr val="black"/>
                </a:solidFill>
                <a:latin typeface="Times New Roman" pitchFamily="18" charset="0"/>
                <a:ea typeface="+mj-ea"/>
                <a:cs typeface="Times New Roman" pitchFamily="18" charset="0"/>
              </a:rPr>
              <a:t>February 1-6, 2016</a:t>
            </a:r>
          </a:p>
          <a:p>
            <a:pPr marL="0" indent="0" algn="ctr">
              <a:buNone/>
            </a:pPr>
            <a:r>
              <a:rPr lang="en-US" sz="2000" b="1" dirty="0" smtClean="0">
                <a:solidFill>
                  <a:prstClr val="black"/>
                </a:solidFill>
                <a:latin typeface="Times New Roman" pitchFamily="18" charset="0"/>
                <a:ea typeface="+mj-ea"/>
                <a:cs typeface="Times New Roman" pitchFamily="18" charset="0"/>
              </a:rPr>
              <a:t>                          </a:t>
            </a:r>
          </a:p>
          <a:p>
            <a:pPr marL="0" indent="0" algn="ctr">
              <a:buNone/>
            </a:pPr>
            <a:r>
              <a:rPr lang="en-US" sz="2000" b="1" dirty="0" smtClean="0">
                <a:solidFill>
                  <a:prstClr val="black"/>
                </a:solidFill>
                <a:latin typeface="Times New Roman" pitchFamily="18" charset="0"/>
                <a:ea typeface="+mj-ea"/>
                <a:cs typeface="Times New Roman" pitchFamily="18" charset="0"/>
              </a:rPr>
              <a:t>                   Organized by K. J. </a:t>
            </a:r>
            <a:r>
              <a:rPr lang="en-US" sz="2000" b="1" dirty="0" err="1" smtClean="0">
                <a:solidFill>
                  <a:prstClr val="black"/>
                </a:solidFill>
                <a:latin typeface="Times New Roman" pitchFamily="18" charset="0"/>
                <a:ea typeface="+mj-ea"/>
                <a:cs typeface="Times New Roman" pitchFamily="18" charset="0"/>
              </a:rPr>
              <a:t>Somaiya</a:t>
            </a:r>
            <a:r>
              <a:rPr lang="en-US" sz="2000" b="1" dirty="0" smtClean="0">
                <a:solidFill>
                  <a:prstClr val="black"/>
                </a:solidFill>
                <a:latin typeface="Times New Roman" pitchFamily="18" charset="0"/>
                <a:ea typeface="+mj-ea"/>
                <a:cs typeface="Times New Roman" pitchFamily="18" charset="0"/>
              </a:rPr>
              <a:t> College of Science and Commerce</a:t>
            </a:r>
          </a:p>
          <a:p>
            <a:pPr marL="0" indent="0" algn="ctr">
              <a:buNone/>
            </a:pPr>
            <a:r>
              <a:rPr lang="en-US" sz="2000" b="1" dirty="0" smtClean="0">
                <a:solidFill>
                  <a:prstClr val="black"/>
                </a:solidFill>
                <a:latin typeface="Times New Roman" pitchFamily="18" charset="0"/>
                <a:ea typeface="+mj-ea"/>
                <a:cs typeface="Times New Roman" pitchFamily="18" charset="0"/>
              </a:rPr>
              <a:t>  in </a:t>
            </a:r>
          </a:p>
          <a:p>
            <a:pPr marL="0" indent="0" algn="ctr">
              <a:buNone/>
            </a:pPr>
            <a:r>
              <a:rPr lang="en-US" sz="2000" b="1" dirty="0" smtClean="0">
                <a:solidFill>
                  <a:prstClr val="black"/>
                </a:solidFill>
                <a:latin typeface="Times New Roman" pitchFamily="18" charset="0"/>
                <a:ea typeface="+mj-ea"/>
                <a:cs typeface="Times New Roman" pitchFamily="18" charset="0"/>
              </a:rPr>
              <a:t>             Collaboration with The Department of Mathematics</a:t>
            </a:r>
          </a:p>
          <a:p>
            <a:pPr marL="0" indent="0" algn="ctr">
              <a:buNone/>
            </a:pPr>
            <a:r>
              <a:rPr lang="en-US" sz="2000" b="1" dirty="0" smtClean="0">
                <a:solidFill>
                  <a:prstClr val="black"/>
                </a:solidFill>
                <a:latin typeface="Times New Roman" pitchFamily="18" charset="0"/>
                <a:ea typeface="+mj-ea"/>
                <a:cs typeface="Times New Roman" pitchFamily="18" charset="0"/>
              </a:rPr>
              <a:t>University of Mumbai</a:t>
            </a:r>
          </a:p>
          <a:p>
            <a:pPr marL="0" indent="0" algn="ctr">
              <a:buNone/>
            </a:pPr>
            <a:r>
              <a:rPr lang="en-US" sz="2500" dirty="0" smtClean="0">
                <a:latin typeface="Times New Roman" pitchFamily="18" charset="0"/>
                <a:cs typeface="Times New Roman" pitchFamily="18" charset="0"/>
              </a:rPr>
              <a:t>   </a:t>
            </a:r>
            <a:endParaRPr lang="en-US" sz="2500" dirty="0">
              <a:latin typeface="Times New Roman" pitchFamily="18" charset="0"/>
              <a:cs typeface="Times New Roman" pitchFamily="18"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4695" y="614598"/>
            <a:ext cx="993106" cy="1237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696200" y="614598"/>
            <a:ext cx="1230367" cy="9094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3200400"/>
            <a:ext cx="2117467" cy="2362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31185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971800"/>
            <a:ext cx="2117467" cy="2362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itle 5"/>
          <p:cNvSpPr>
            <a:spLocks noGrp="1"/>
          </p:cNvSpPr>
          <p:nvPr>
            <p:ph type="title"/>
          </p:nvPr>
        </p:nvSpPr>
        <p:spPr>
          <a:xfrm>
            <a:off x="228600" y="273050"/>
            <a:ext cx="3236913" cy="2317750"/>
          </a:xfrm>
        </p:spPr>
        <p:txBody>
          <a:bodyPr>
            <a:normAutofit/>
          </a:bodyPr>
          <a:lstStyle/>
          <a:p>
            <a:r>
              <a:rPr lang="en-US" dirty="0" smtClean="0">
                <a:latin typeface="Times New Roman" pitchFamily="18" charset="0"/>
                <a:cs typeface="Times New Roman" pitchFamily="18" charset="0"/>
              </a:rPr>
              <a:t>BASIC COMPLEX ANALYSIS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FEBRUARY 1-6, 2016</a:t>
            </a:r>
            <a:endParaRPr lang="en-US" dirty="0">
              <a:latin typeface="Times New Roman" pitchFamily="18" charset="0"/>
              <a:cs typeface="Times New Roman" pitchFamily="18" charset="0"/>
            </a:endParaRPr>
          </a:p>
        </p:txBody>
      </p:sp>
      <p:sp>
        <p:nvSpPr>
          <p:cNvPr id="7" name="Content Placeholder 6"/>
          <p:cNvSpPr>
            <a:spLocks noGrp="1"/>
          </p:cNvSpPr>
          <p:nvPr>
            <p:ph idx="1"/>
          </p:nvPr>
        </p:nvSpPr>
        <p:spPr>
          <a:xfrm>
            <a:off x="3124200" y="0"/>
            <a:ext cx="6019800" cy="6858000"/>
          </a:xfrm>
        </p:spPr>
        <p:txBody>
          <a:bodyPr>
            <a:normAutofit fontScale="47500" lnSpcReduction="20000"/>
          </a:bodyPr>
          <a:lstStyle/>
          <a:p>
            <a:pPr algn="ctr">
              <a:buNone/>
            </a:pPr>
            <a:r>
              <a:rPr lang="en-US" b="1" dirty="0" smtClean="0"/>
              <a:t>About the College</a:t>
            </a:r>
          </a:p>
          <a:p>
            <a:pPr>
              <a:buNone/>
            </a:pPr>
            <a:r>
              <a:rPr lang="en-US" sz="2800" dirty="0" smtClean="0"/>
              <a:t> </a:t>
            </a:r>
          </a:p>
          <a:p>
            <a:pPr algn="just"/>
            <a:r>
              <a:rPr lang="en-US" sz="3600" dirty="0" smtClean="0"/>
              <a:t>The </a:t>
            </a:r>
            <a:r>
              <a:rPr lang="en-US" sz="3600" dirty="0" err="1" smtClean="0"/>
              <a:t>Somaiya</a:t>
            </a:r>
            <a:r>
              <a:rPr lang="en-US" sz="3600" dirty="0" smtClean="0"/>
              <a:t> </a:t>
            </a:r>
            <a:r>
              <a:rPr lang="en-US" sz="3600" dirty="0" err="1" smtClean="0"/>
              <a:t>Vidyavihar</a:t>
            </a:r>
            <a:r>
              <a:rPr lang="en-US" sz="3600" dirty="0" smtClean="0"/>
              <a:t>  is committed to the cause of Education, Community Service, Indian Culture and Research in Science and technology. </a:t>
            </a:r>
            <a:r>
              <a:rPr lang="en-US" sz="3600" dirty="0" err="1" smtClean="0"/>
              <a:t>Padmabhushan</a:t>
            </a:r>
            <a:r>
              <a:rPr lang="en-US" sz="3600" dirty="0" smtClean="0"/>
              <a:t>  </a:t>
            </a:r>
            <a:r>
              <a:rPr lang="en-US" sz="3600" dirty="0" err="1" smtClean="0"/>
              <a:t>Param</a:t>
            </a:r>
            <a:r>
              <a:rPr lang="en-US" sz="3600" dirty="0" smtClean="0"/>
              <a:t>  </a:t>
            </a:r>
            <a:r>
              <a:rPr lang="en-US" sz="3600" dirty="0" err="1" smtClean="0"/>
              <a:t>Pujya</a:t>
            </a:r>
            <a:r>
              <a:rPr lang="en-US" sz="3600" dirty="0" smtClean="0"/>
              <a:t> (late) </a:t>
            </a:r>
            <a:r>
              <a:rPr lang="en-US" sz="3600" dirty="0" err="1" smtClean="0"/>
              <a:t>Shri</a:t>
            </a:r>
            <a:r>
              <a:rPr lang="en-US" sz="3600" dirty="0" smtClean="0"/>
              <a:t>. </a:t>
            </a:r>
            <a:r>
              <a:rPr lang="en-US" sz="3600" dirty="0" err="1" smtClean="0"/>
              <a:t>Karamshibhai</a:t>
            </a:r>
            <a:r>
              <a:rPr lang="en-US" sz="3600" dirty="0" smtClean="0"/>
              <a:t> </a:t>
            </a:r>
            <a:r>
              <a:rPr lang="en-US" sz="3600" dirty="0" err="1" smtClean="0"/>
              <a:t>Jethabhai</a:t>
            </a:r>
            <a:r>
              <a:rPr lang="en-US" sz="3600" dirty="0" smtClean="0"/>
              <a:t> </a:t>
            </a:r>
            <a:r>
              <a:rPr lang="en-US" sz="3600" dirty="0" err="1" smtClean="0"/>
              <a:t>Somaiya</a:t>
            </a:r>
            <a:r>
              <a:rPr lang="en-US" sz="3600" dirty="0" smtClean="0"/>
              <a:t>, an entrepreneur, philanthropist and visionary established </a:t>
            </a:r>
            <a:r>
              <a:rPr lang="en-US" sz="3600" dirty="0" err="1" smtClean="0"/>
              <a:t>Somaiya</a:t>
            </a:r>
            <a:r>
              <a:rPr lang="en-US" sz="3600" dirty="0" smtClean="0"/>
              <a:t> </a:t>
            </a:r>
            <a:r>
              <a:rPr lang="en-US" sz="3600" dirty="0" err="1" smtClean="0"/>
              <a:t>Vidyavihar</a:t>
            </a:r>
            <a:r>
              <a:rPr lang="en-US" sz="3600" dirty="0" smtClean="0"/>
              <a:t>, a sprawling campus of 60 acres at </a:t>
            </a:r>
            <a:r>
              <a:rPr lang="en-US" sz="3600" dirty="0" err="1" smtClean="0"/>
              <a:t>Vidyavihar</a:t>
            </a:r>
            <a:r>
              <a:rPr lang="en-US" sz="3600" dirty="0" smtClean="0"/>
              <a:t> and 35 acres at </a:t>
            </a:r>
            <a:r>
              <a:rPr lang="en-US" sz="3600" dirty="0" err="1" smtClean="0"/>
              <a:t>Sion</a:t>
            </a:r>
            <a:r>
              <a:rPr lang="en-US" sz="3600" dirty="0" smtClean="0"/>
              <a:t>, Mumbai in the year 1959. </a:t>
            </a:r>
            <a:r>
              <a:rPr lang="en-US" sz="3600" dirty="0" err="1" smtClean="0"/>
              <a:t>Somaiya</a:t>
            </a:r>
            <a:r>
              <a:rPr lang="en-US" sz="3600" dirty="0" smtClean="0"/>
              <a:t> trust houses 34 different institutions dedicated in the streams of arts, sciences, management, engineering, medicine, humanities, philosophies and social sciences. </a:t>
            </a:r>
            <a:r>
              <a:rPr lang="en-US" sz="3600" dirty="0" err="1" smtClean="0"/>
              <a:t>Somaiya</a:t>
            </a:r>
            <a:r>
              <a:rPr lang="en-US" sz="3600" dirty="0" smtClean="0"/>
              <a:t> </a:t>
            </a:r>
            <a:r>
              <a:rPr lang="en-US" sz="3600" dirty="0" err="1" smtClean="0"/>
              <a:t>Vidyavihar</a:t>
            </a:r>
            <a:r>
              <a:rPr lang="en-US" sz="3600" dirty="0" smtClean="0"/>
              <a:t> also runs a few autonomous postgraduate courses, vocational training courses and high schools within its campus as well as in rural India.</a:t>
            </a:r>
          </a:p>
          <a:p>
            <a:pPr algn="just"/>
            <a:r>
              <a:rPr lang="en-US" sz="3600" dirty="0" smtClean="0"/>
              <a:t>The K.J. </a:t>
            </a:r>
            <a:r>
              <a:rPr lang="en-US" sz="3600" dirty="0" err="1" smtClean="0"/>
              <a:t>Somaiya</a:t>
            </a:r>
            <a:r>
              <a:rPr lang="en-US" sz="3600" dirty="0" smtClean="0"/>
              <a:t> College of Science and Commerce, affiliated to the University of Mumbai was awarded 'A' grade by NAAC in February 2004 and re-accredited with  'A' Grade in September  2010 by NAAC. The college was adjudged the Best College of the University of Mumbai in 2010 in Urban category. The college recently has been conferred Autonomous Status for a period of five years commencing from  2013-2014.</a:t>
            </a:r>
          </a:p>
          <a:p>
            <a:pPr algn="just"/>
            <a:r>
              <a:rPr lang="en-US" sz="3600" dirty="0" smtClean="0"/>
              <a:t> </a:t>
            </a:r>
          </a:p>
          <a:p>
            <a:pPr algn="just"/>
            <a:r>
              <a:rPr lang="en-US" sz="3600" dirty="0" smtClean="0"/>
              <a:t>The college strives to achieve excellence in disseminating education. In recent years the college has received the prestigious FIST and DBT’s Star college grant. The grant received has helped the college to undertake many promising projects in reality.</a:t>
            </a:r>
          </a:p>
          <a:p>
            <a:pPr lvl="0" algn="ctr">
              <a:buNone/>
            </a:pPr>
            <a:endParaRPr lang="en-US" sz="2800" dirty="0" smtClean="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971800"/>
            <a:ext cx="2117467" cy="2362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itle 5"/>
          <p:cNvSpPr>
            <a:spLocks noGrp="1"/>
          </p:cNvSpPr>
          <p:nvPr>
            <p:ph type="title"/>
          </p:nvPr>
        </p:nvSpPr>
        <p:spPr>
          <a:xfrm>
            <a:off x="228600" y="273050"/>
            <a:ext cx="3236913" cy="2317750"/>
          </a:xfrm>
        </p:spPr>
        <p:txBody>
          <a:bodyPr>
            <a:normAutofit/>
          </a:bodyPr>
          <a:lstStyle/>
          <a:p>
            <a:r>
              <a:rPr lang="en-US" dirty="0" smtClean="0">
                <a:latin typeface="Times New Roman" pitchFamily="18" charset="0"/>
                <a:cs typeface="Times New Roman" pitchFamily="18" charset="0"/>
              </a:rPr>
              <a:t>BASIC COMPLEX ANALYSIS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FEBRUARY 1-6, 2016</a:t>
            </a:r>
            <a:endParaRPr lang="en-US" dirty="0">
              <a:latin typeface="Times New Roman" pitchFamily="18" charset="0"/>
              <a:cs typeface="Times New Roman" pitchFamily="18" charset="0"/>
            </a:endParaRPr>
          </a:p>
        </p:txBody>
      </p:sp>
      <p:sp>
        <p:nvSpPr>
          <p:cNvPr id="7" name="Content Placeholder 6"/>
          <p:cNvSpPr>
            <a:spLocks noGrp="1"/>
          </p:cNvSpPr>
          <p:nvPr>
            <p:ph idx="1"/>
          </p:nvPr>
        </p:nvSpPr>
        <p:spPr>
          <a:xfrm>
            <a:off x="3124200" y="0"/>
            <a:ext cx="6019800" cy="6858000"/>
          </a:xfrm>
        </p:spPr>
        <p:txBody>
          <a:bodyPr>
            <a:normAutofit/>
          </a:bodyPr>
          <a:lstStyle/>
          <a:p>
            <a:pPr marL="0" indent="0" algn="ctr">
              <a:buNone/>
            </a:pPr>
            <a:endParaRPr lang="en-US" b="1" dirty="0" smtClean="0"/>
          </a:p>
          <a:p>
            <a:pPr>
              <a:buNone/>
            </a:pPr>
            <a:r>
              <a:rPr lang="en-US" sz="2000" dirty="0" smtClean="0">
                <a:latin typeface="Times New Roman" pitchFamily="18" charset="0"/>
                <a:cs typeface="Times New Roman" pitchFamily="18" charset="0"/>
              </a:rPr>
              <a:t>   </a:t>
            </a: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University of Mumbai has introduced for the first time  Complex Analysis course  in the  </a:t>
            </a:r>
            <a:r>
              <a:rPr lang="en-US" sz="2000" dirty="0" err="1" smtClean="0">
                <a:latin typeface="Times New Roman" pitchFamily="18" charset="0"/>
                <a:cs typeface="Times New Roman" pitchFamily="18" charset="0"/>
              </a:rPr>
              <a:t>TYBSc</a:t>
            </a:r>
            <a:r>
              <a:rPr lang="en-US" sz="2000" dirty="0" smtClean="0">
                <a:latin typeface="Times New Roman" pitchFamily="18" charset="0"/>
                <a:cs typeface="Times New Roman" pitchFamily="18" charset="0"/>
              </a:rPr>
              <a:t> syllabus. </a:t>
            </a:r>
          </a:p>
          <a:p>
            <a:pPr>
              <a:buNone/>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Objectives of the workshop are </a:t>
            </a:r>
          </a:p>
          <a:p>
            <a:r>
              <a:rPr lang="en-US" sz="2000" dirty="0" smtClean="0">
                <a:latin typeface="Times New Roman" pitchFamily="18" charset="0"/>
                <a:cs typeface="Times New Roman" pitchFamily="18" charset="0"/>
              </a:rPr>
              <a:t>To understand the scope of the syllabus.</a:t>
            </a:r>
          </a:p>
          <a:p>
            <a:r>
              <a:rPr lang="en-US" sz="2000" dirty="0" smtClean="0">
                <a:latin typeface="Times New Roman" pitchFamily="18" charset="0"/>
                <a:cs typeface="Times New Roman" pitchFamily="18" charset="0"/>
              </a:rPr>
              <a:t>To help undergraduate teachers review </a:t>
            </a:r>
          </a:p>
          <a:p>
            <a:pPr>
              <a:buNone/>
            </a:pPr>
            <a:r>
              <a:rPr lang="en-US" sz="2000" dirty="0" smtClean="0">
                <a:latin typeface="Times New Roman" pitchFamily="18" charset="0"/>
                <a:cs typeface="Times New Roman" pitchFamily="18" charset="0"/>
              </a:rPr>
              <a:t>      the syllabus  and support smooth implementation of  the course.</a:t>
            </a:r>
          </a:p>
          <a:p>
            <a:pPr marL="0" indent="0">
              <a:buNone/>
            </a:pPr>
            <a:r>
              <a:rPr lang="en-US" sz="2000" b="1" dirty="0" smtClean="0">
                <a:solidFill>
                  <a:prstClr val="black"/>
                </a:solidFill>
                <a:latin typeface="Times New Roman" pitchFamily="18" charset="0"/>
                <a:cs typeface="Times New Roman" pitchFamily="18" charset="0"/>
              </a:rPr>
              <a:t>Venue: </a:t>
            </a:r>
            <a:r>
              <a:rPr lang="en-US" sz="2000" b="1" dirty="0" smtClean="0">
                <a:latin typeface="Times New Roman" pitchFamily="18" charset="0"/>
                <a:cs typeface="Times New Roman" pitchFamily="18" charset="0"/>
              </a:rPr>
              <a:t> Seminar Hall, 1</a:t>
            </a:r>
            <a:r>
              <a:rPr lang="en-US" sz="2000" b="1" baseline="30000" dirty="0" smtClean="0">
                <a:latin typeface="Times New Roman" pitchFamily="18" charset="0"/>
                <a:cs typeface="Times New Roman" pitchFamily="18" charset="0"/>
              </a:rPr>
              <a:t>st</a:t>
            </a:r>
            <a:r>
              <a:rPr lang="en-US" sz="2000" b="1" dirty="0" smtClean="0">
                <a:latin typeface="Times New Roman" pitchFamily="18" charset="0"/>
                <a:cs typeface="Times New Roman" pitchFamily="18" charset="0"/>
              </a:rPr>
              <a:t> floor</a:t>
            </a:r>
          </a:p>
          <a:p>
            <a:pPr marL="0" indent="0">
              <a:buNone/>
            </a:pPr>
            <a:r>
              <a:rPr lang="en-US" sz="2000" b="1" dirty="0" smtClean="0">
                <a:solidFill>
                  <a:prstClr val="black"/>
                </a:solidFill>
                <a:latin typeface="Times New Roman" pitchFamily="18" charset="0"/>
                <a:cs typeface="Times New Roman" pitchFamily="18" charset="0"/>
              </a:rPr>
              <a:t>        K. J. </a:t>
            </a:r>
            <a:r>
              <a:rPr lang="en-US" sz="2000" b="1" dirty="0" err="1" smtClean="0">
                <a:solidFill>
                  <a:prstClr val="black"/>
                </a:solidFill>
                <a:latin typeface="Times New Roman" pitchFamily="18" charset="0"/>
                <a:cs typeface="Times New Roman" pitchFamily="18" charset="0"/>
              </a:rPr>
              <a:t>Somaiya</a:t>
            </a:r>
            <a:r>
              <a:rPr lang="en-US" sz="2000" b="1" dirty="0" smtClean="0">
                <a:solidFill>
                  <a:prstClr val="black"/>
                </a:solidFill>
                <a:latin typeface="Times New Roman" pitchFamily="18" charset="0"/>
                <a:cs typeface="Times New Roman" pitchFamily="18" charset="0"/>
              </a:rPr>
              <a:t> College of Science and Commerce</a:t>
            </a:r>
          </a:p>
          <a:p>
            <a:pPr marL="0" lvl="0" indent="0">
              <a:buNone/>
            </a:pPr>
            <a:r>
              <a:rPr lang="en-US" sz="2000" b="1" dirty="0" smtClean="0">
                <a:solidFill>
                  <a:prstClr val="black"/>
                </a:solidFill>
                <a:latin typeface="Times New Roman" pitchFamily="18" charset="0"/>
                <a:cs typeface="Times New Roman" pitchFamily="18" charset="0"/>
              </a:rPr>
              <a:t>Registration Fees: Rs. 600</a:t>
            </a:r>
          </a:p>
          <a:p>
            <a:pPr>
              <a:buNone/>
            </a:pPr>
            <a:r>
              <a:rPr lang="en-US" sz="2000" dirty="0" smtClean="0">
                <a:latin typeface="Times New Roman" pitchFamily="18" charset="0"/>
                <a:cs typeface="Times New Roman" pitchFamily="18" charset="0"/>
              </a:rPr>
              <a:t>Registration at the venue on 1</a:t>
            </a:r>
            <a:r>
              <a:rPr lang="en-US" sz="2000" baseline="30000" dirty="0" smtClean="0">
                <a:latin typeface="Times New Roman" pitchFamily="18" charset="0"/>
                <a:cs typeface="Times New Roman" pitchFamily="18" charset="0"/>
              </a:rPr>
              <a:t>st</a:t>
            </a:r>
            <a:r>
              <a:rPr lang="en-US" sz="2000" dirty="0" smtClean="0">
                <a:latin typeface="Times New Roman" pitchFamily="18" charset="0"/>
                <a:cs typeface="Times New Roman" pitchFamily="18" charset="0"/>
              </a:rPr>
              <a:t> February 2016 from 9.00 am to 10.00 am</a:t>
            </a:r>
          </a:p>
          <a:p>
            <a:pPr>
              <a:buNone/>
            </a:pPr>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971800"/>
            <a:ext cx="2117467" cy="2362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itle 5"/>
          <p:cNvSpPr>
            <a:spLocks noGrp="1"/>
          </p:cNvSpPr>
          <p:nvPr>
            <p:ph type="title"/>
          </p:nvPr>
        </p:nvSpPr>
        <p:spPr>
          <a:xfrm>
            <a:off x="228600" y="273050"/>
            <a:ext cx="3236913" cy="2317750"/>
          </a:xfrm>
        </p:spPr>
        <p:txBody>
          <a:bodyPr>
            <a:normAutofit/>
          </a:bodyPr>
          <a:lstStyle/>
          <a:p>
            <a:r>
              <a:rPr lang="en-US" dirty="0" smtClean="0">
                <a:latin typeface="Times New Roman" pitchFamily="18" charset="0"/>
                <a:cs typeface="Times New Roman" pitchFamily="18" charset="0"/>
              </a:rPr>
              <a:t>BASIC COMPLEX ANALYSIS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FEBRUARY 1-6, 2016</a:t>
            </a:r>
            <a:endParaRPr lang="en-US" dirty="0">
              <a:latin typeface="Times New Roman" pitchFamily="18" charset="0"/>
              <a:cs typeface="Times New Roman" pitchFamily="18" charset="0"/>
            </a:endParaRPr>
          </a:p>
        </p:txBody>
      </p:sp>
      <p:sp>
        <p:nvSpPr>
          <p:cNvPr id="7" name="Content Placeholder 6"/>
          <p:cNvSpPr>
            <a:spLocks noGrp="1"/>
          </p:cNvSpPr>
          <p:nvPr>
            <p:ph idx="1"/>
          </p:nvPr>
        </p:nvSpPr>
        <p:spPr>
          <a:xfrm>
            <a:off x="2895600" y="0"/>
            <a:ext cx="6248400" cy="6858000"/>
          </a:xfrm>
        </p:spPr>
        <p:txBody>
          <a:bodyPr>
            <a:normAutofit/>
          </a:bodyPr>
          <a:lstStyle/>
          <a:p>
            <a:pPr marL="0" lvl="0" indent="0">
              <a:buNone/>
            </a:pPr>
            <a:endParaRPr lang="en-US" dirty="0" smtClean="0">
              <a:solidFill>
                <a:prstClr val="black"/>
              </a:solidFill>
            </a:endParaRPr>
          </a:p>
          <a:p>
            <a:pPr>
              <a:buNone/>
            </a:pPr>
            <a:endParaRPr lang="en-US" sz="2200" b="1" dirty="0" smtClean="0">
              <a:solidFill>
                <a:prstClr val="black"/>
              </a:solidFill>
            </a:endParaRPr>
          </a:p>
          <a:p>
            <a:pPr>
              <a:buNone/>
            </a:pPr>
            <a:r>
              <a:rPr lang="en-US" sz="2200" b="1" dirty="0" smtClean="0">
                <a:solidFill>
                  <a:prstClr val="black"/>
                </a:solidFill>
              </a:rPr>
              <a:t>Resource persons:</a:t>
            </a:r>
            <a:endParaRPr lang="en-US" sz="2000" dirty="0" smtClean="0">
              <a:solidFill>
                <a:prstClr val="black"/>
              </a:solidFill>
            </a:endParaRPr>
          </a:p>
          <a:p>
            <a:r>
              <a:rPr lang="en-US" sz="2000" dirty="0" smtClean="0">
                <a:solidFill>
                  <a:prstClr val="black"/>
                </a:solidFill>
              </a:rPr>
              <a:t>Prof. Dr. </a:t>
            </a:r>
            <a:r>
              <a:rPr lang="en-US" sz="2000" dirty="0" err="1" smtClean="0">
                <a:solidFill>
                  <a:prstClr val="black"/>
                </a:solidFill>
              </a:rPr>
              <a:t>Jyotshana</a:t>
            </a:r>
            <a:r>
              <a:rPr lang="en-US" sz="2000" dirty="0" smtClean="0">
                <a:solidFill>
                  <a:prstClr val="black"/>
                </a:solidFill>
              </a:rPr>
              <a:t> V. </a:t>
            </a:r>
            <a:r>
              <a:rPr lang="en-US" sz="2000" dirty="0" err="1" smtClean="0">
                <a:solidFill>
                  <a:prstClr val="black"/>
                </a:solidFill>
              </a:rPr>
              <a:t>Prajapat</a:t>
            </a:r>
            <a:r>
              <a:rPr lang="en-US" sz="2000" dirty="0" smtClean="0">
                <a:solidFill>
                  <a:prstClr val="black"/>
                </a:solidFill>
              </a:rPr>
              <a:t> </a:t>
            </a:r>
          </a:p>
          <a:p>
            <a:pPr>
              <a:buNone/>
            </a:pPr>
            <a:r>
              <a:rPr lang="en-US" sz="2000" dirty="0" smtClean="0">
                <a:solidFill>
                  <a:prstClr val="black"/>
                </a:solidFill>
              </a:rPr>
              <a:t>Head, Department of Mathematics, University of Mumbai</a:t>
            </a:r>
          </a:p>
          <a:p>
            <a:r>
              <a:rPr lang="en-US" sz="2000" dirty="0" smtClean="0">
                <a:solidFill>
                  <a:prstClr val="black"/>
                </a:solidFill>
              </a:rPr>
              <a:t>Prof. Dr. </a:t>
            </a:r>
            <a:r>
              <a:rPr lang="en-US" sz="2000" dirty="0" err="1" smtClean="0">
                <a:solidFill>
                  <a:prstClr val="black"/>
                </a:solidFill>
              </a:rPr>
              <a:t>Hemsunder</a:t>
            </a:r>
            <a:r>
              <a:rPr lang="en-US" sz="2000" dirty="0" smtClean="0">
                <a:solidFill>
                  <a:prstClr val="black"/>
                </a:solidFill>
              </a:rPr>
              <a:t>,  SIWS College</a:t>
            </a:r>
          </a:p>
          <a:p>
            <a:pPr>
              <a:buNone/>
            </a:pPr>
            <a:r>
              <a:rPr lang="en-US" sz="2000" b="1" dirty="0" smtClean="0">
                <a:latin typeface="Times New Roman" pitchFamily="18" charset="0"/>
                <a:cs typeface="Times New Roman" pitchFamily="18" charset="0"/>
              </a:rPr>
              <a:t>Schedule:</a:t>
            </a:r>
          </a:p>
          <a:p>
            <a:r>
              <a:rPr lang="en-US" sz="2000" dirty="0" smtClean="0">
                <a:latin typeface="Times New Roman" pitchFamily="18" charset="0"/>
                <a:cs typeface="Times New Roman" pitchFamily="18" charset="0"/>
              </a:rPr>
              <a:t>10.00 am-11.30 am  LECTURE</a:t>
            </a:r>
          </a:p>
          <a:p>
            <a:r>
              <a:rPr lang="en-US" sz="2000" dirty="0" smtClean="0">
                <a:latin typeface="Times New Roman" pitchFamily="18" charset="0"/>
                <a:cs typeface="Times New Roman" pitchFamily="18" charset="0"/>
              </a:rPr>
              <a:t>11.30 am -11.45 am TEA BREAK</a:t>
            </a:r>
          </a:p>
          <a:p>
            <a:r>
              <a:rPr lang="en-US" sz="2000" dirty="0" smtClean="0">
                <a:latin typeface="Times New Roman" pitchFamily="18" charset="0"/>
                <a:cs typeface="Times New Roman" pitchFamily="18" charset="0"/>
              </a:rPr>
              <a:t>11.45 am -12.45 pm TUTORIAL</a:t>
            </a:r>
          </a:p>
          <a:p>
            <a:r>
              <a:rPr lang="en-US" sz="2000" dirty="0" smtClean="0">
                <a:latin typeface="Times New Roman" pitchFamily="18" charset="0"/>
                <a:cs typeface="Times New Roman" pitchFamily="18" charset="0"/>
              </a:rPr>
              <a:t>12.45 pm- 1.30 pm    LUNCH BREAK</a:t>
            </a:r>
          </a:p>
          <a:p>
            <a:r>
              <a:rPr lang="en-US" sz="2000" dirty="0" smtClean="0">
                <a:latin typeface="Times New Roman" pitchFamily="18" charset="0"/>
                <a:cs typeface="Times New Roman" pitchFamily="18" charset="0"/>
              </a:rPr>
              <a:t>1.30   pm – 3.00 pm   LECTURE</a:t>
            </a:r>
          </a:p>
          <a:p>
            <a:r>
              <a:rPr lang="en-US" sz="2000" dirty="0" smtClean="0">
                <a:latin typeface="Times New Roman" pitchFamily="18" charset="0"/>
                <a:cs typeface="Times New Roman" pitchFamily="18" charset="0"/>
              </a:rPr>
              <a:t>3.00  pm – 3.15 pm    TEA BREAK</a:t>
            </a:r>
          </a:p>
          <a:p>
            <a:r>
              <a:rPr lang="en-US" sz="2000" dirty="0" smtClean="0">
                <a:latin typeface="Times New Roman" pitchFamily="18" charset="0"/>
                <a:cs typeface="Times New Roman" pitchFamily="18" charset="0"/>
              </a:rPr>
              <a:t>3.15  pm- 4.15 pm       TUTORIAL</a:t>
            </a:r>
          </a:p>
          <a:p>
            <a:pPr marL="0" lvl="0" indent="0">
              <a:buNone/>
            </a:pPr>
            <a:endParaRPr lang="en-US" sz="2400" b="1" dirty="0" smtClean="0">
              <a:solidFill>
                <a:prstClr val="black"/>
              </a:solidFill>
              <a:latin typeface="Times New Roman" pitchFamily="18" charset="0"/>
              <a:cs typeface="Times New Roman" pitchFamily="18" charset="0"/>
            </a:endParaRPr>
          </a:p>
          <a:p>
            <a:pPr marL="0" lvl="0" indent="0">
              <a:buNone/>
            </a:pPr>
            <a:endParaRPr lang="en-US" sz="2400" b="1" dirty="0" smtClean="0">
              <a:solidFill>
                <a:prstClr val="black"/>
              </a:solidFill>
            </a:endParaRPr>
          </a:p>
          <a:p>
            <a:pPr marL="0" lvl="0" indent="0">
              <a:buNone/>
            </a:pPr>
            <a:endParaRPr lang="en-US" sz="2400" b="1" dirty="0" smtClean="0">
              <a:solidFill>
                <a:prstClr val="black"/>
              </a:solidFill>
            </a:endParaRPr>
          </a:p>
          <a:p>
            <a:pPr marL="0" lvl="0" indent="0">
              <a:buNone/>
            </a:pPr>
            <a:endParaRPr lang="en-US" sz="2400" b="1" dirty="0" smtClean="0">
              <a:solidFill>
                <a:prstClr val="black"/>
              </a:solidFill>
            </a:endParaRPr>
          </a:p>
          <a:p>
            <a:pPr marL="0" lvl="0" indent="0">
              <a:buNone/>
            </a:pPr>
            <a:endParaRPr lang="en-US" sz="2400" b="1" dirty="0" smtClean="0">
              <a:solidFill>
                <a:prstClr val="black"/>
              </a:solidFill>
            </a:endParaRPr>
          </a:p>
          <a:p>
            <a:pPr marL="0" indent="0" algn="ctr">
              <a:buNone/>
            </a:pPr>
            <a:endParaRPr lang="en-US" b="1"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971800"/>
            <a:ext cx="2117467" cy="2362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itle 5"/>
          <p:cNvSpPr>
            <a:spLocks noGrp="1"/>
          </p:cNvSpPr>
          <p:nvPr>
            <p:ph type="title"/>
          </p:nvPr>
        </p:nvSpPr>
        <p:spPr>
          <a:xfrm>
            <a:off x="228600" y="273050"/>
            <a:ext cx="3236913" cy="2317750"/>
          </a:xfrm>
        </p:spPr>
        <p:txBody>
          <a:bodyPr>
            <a:normAutofit/>
          </a:bodyPr>
          <a:lstStyle/>
          <a:p>
            <a:r>
              <a:rPr lang="en-US" dirty="0" smtClean="0">
                <a:latin typeface="Times New Roman" pitchFamily="18" charset="0"/>
                <a:cs typeface="Times New Roman" pitchFamily="18" charset="0"/>
              </a:rPr>
              <a:t>BASIC COMPLEX ANALYSIS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FEBRUARY 1-6, 2016</a:t>
            </a:r>
            <a:endParaRPr lang="en-US" dirty="0">
              <a:latin typeface="Times New Roman" pitchFamily="18" charset="0"/>
              <a:cs typeface="Times New Roman" pitchFamily="18" charset="0"/>
            </a:endParaRPr>
          </a:p>
        </p:txBody>
      </p:sp>
      <p:sp>
        <p:nvSpPr>
          <p:cNvPr id="7" name="Content Placeholder 6"/>
          <p:cNvSpPr>
            <a:spLocks noGrp="1"/>
          </p:cNvSpPr>
          <p:nvPr>
            <p:ph idx="1"/>
          </p:nvPr>
        </p:nvSpPr>
        <p:spPr>
          <a:xfrm>
            <a:off x="3124200" y="0"/>
            <a:ext cx="6019800" cy="6858000"/>
          </a:xfrm>
        </p:spPr>
        <p:txBody>
          <a:bodyPr>
            <a:normAutofit/>
          </a:bodyPr>
          <a:lstStyle/>
          <a:p>
            <a:pPr lvl="0"/>
            <a:endParaRPr lang="en-US" sz="2400" dirty="0" smtClean="0">
              <a:solidFill>
                <a:prstClr val="black"/>
              </a:solidFill>
            </a:endParaRPr>
          </a:p>
          <a:p>
            <a:pPr marL="0" lvl="0" indent="0">
              <a:buNone/>
            </a:pPr>
            <a:endParaRPr lang="en-US" sz="2000" b="1" dirty="0" smtClean="0">
              <a:solidFill>
                <a:prstClr val="black"/>
              </a:solidFill>
              <a:latin typeface="Times New Roman" pitchFamily="18" charset="0"/>
              <a:cs typeface="Times New Roman" pitchFamily="18" charset="0"/>
            </a:endParaRPr>
          </a:p>
          <a:p>
            <a:pPr marL="0" lvl="0" indent="0">
              <a:buNone/>
            </a:pPr>
            <a:endParaRPr lang="en-US" sz="2000" b="1" dirty="0" smtClean="0">
              <a:solidFill>
                <a:prstClr val="black"/>
              </a:solidFill>
              <a:latin typeface="Times New Roman" pitchFamily="18" charset="0"/>
              <a:cs typeface="Times New Roman" pitchFamily="18" charset="0"/>
            </a:endParaRPr>
          </a:p>
          <a:p>
            <a:pPr marL="0" lvl="0" indent="0">
              <a:buNone/>
            </a:pPr>
            <a:r>
              <a:rPr lang="en-US" sz="2000" b="1" dirty="0" smtClean="0">
                <a:solidFill>
                  <a:prstClr val="black"/>
                </a:solidFill>
                <a:latin typeface="Times New Roman" pitchFamily="18" charset="0"/>
                <a:cs typeface="Times New Roman" pitchFamily="18" charset="0"/>
              </a:rPr>
              <a:t>Hostel Charges :</a:t>
            </a:r>
          </a:p>
          <a:p>
            <a:pPr marL="0" lvl="0" indent="0">
              <a:buNone/>
            </a:pPr>
            <a:r>
              <a:rPr lang="en-US" sz="2000" b="1" dirty="0" smtClean="0">
                <a:solidFill>
                  <a:prstClr val="black"/>
                </a:solidFill>
                <a:latin typeface="Times New Roman" pitchFamily="18" charset="0"/>
                <a:cs typeface="Times New Roman" pitchFamily="18" charset="0"/>
              </a:rPr>
              <a:t>A/C room:</a:t>
            </a:r>
            <a:r>
              <a:rPr lang="en-US" sz="2000" dirty="0" smtClean="0">
                <a:solidFill>
                  <a:prstClr val="black"/>
                </a:solidFill>
                <a:latin typeface="Times New Roman" pitchFamily="18" charset="0"/>
                <a:cs typeface="Times New Roman" pitchFamily="18" charset="0"/>
              </a:rPr>
              <a:t> Rs. 1500 per day ( twin sharing)                                        </a:t>
            </a:r>
          </a:p>
          <a:p>
            <a:pPr marL="0" lvl="0" indent="0">
              <a:buNone/>
            </a:pPr>
            <a:r>
              <a:rPr lang="en-US" sz="2000" dirty="0" smtClean="0">
                <a:solidFill>
                  <a:prstClr val="black"/>
                </a:solidFill>
                <a:latin typeface="Times New Roman" pitchFamily="18" charset="0"/>
                <a:cs typeface="Times New Roman" pitchFamily="18" charset="0"/>
              </a:rPr>
              <a:t>                    Rs. 2000 per day  (single occupancy)                                                </a:t>
            </a:r>
          </a:p>
          <a:p>
            <a:pPr marL="0" lvl="0" indent="0">
              <a:buNone/>
            </a:pPr>
            <a:r>
              <a:rPr lang="en-US" sz="2000" b="1" dirty="0" smtClean="0">
                <a:solidFill>
                  <a:prstClr val="black"/>
                </a:solidFill>
                <a:latin typeface="Times New Roman" pitchFamily="18" charset="0"/>
                <a:cs typeface="Times New Roman" pitchFamily="18" charset="0"/>
              </a:rPr>
              <a:t>Non A/C rooms:</a:t>
            </a:r>
            <a:r>
              <a:rPr lang="en-US" sz="2000" dirty="0" smtClean="0">
                <a:solidFill>
                  <a:prstClr val="black"/>
                </a:solidFill>
                <a:latin typeface="Times New Roman" pitchFamily="18" charset="0"/>
                <a:cs typeface="Times New Roman" pitchFamily="18" charset="0"/>
              </a:rPr>
              <a:t> </a:t>
            </a:r>
          </a:p>
          <a:p>
            <a:pPr marL="0" lvl="0" indent="0">
              <a:buNone/>
            </a:pPr>
            <a:r>
              <a:rPr lang="en-US" sz="2000" dirty="0" smtClean="0">
                <a:solidFill>
                  <a:prstClr val="black"/>
                </a:solidFill>
                <a:latin typeface="Times New Roman" pitchFamily="18" charset="0"/>
                <a:cs typeface="Times New Roman" pitchFamily="18" charset="0"/>
              </a:rPr>
              <a:t>Rs.1000  per day ( twin sharing)                                        </a:t>
            </a:r>
          </a:p>
          <a:p>
            <a:pPr marL="0" lvl="0" indent="0">
              <a:buNone/>
            </a:pPr>
            <a:r>
              <a:rPr lang="en-US" sz="2000" dirty="0" smtClean="0">
                <a:solidFill>
                  <a:prstClr val="black"/>
                </a:solidFill>
                <a:latin typeface="Times New Roman" pitchFamily="18" charset="0"/>
                <a:cs typeface="Times New Roman" pitchFamily="18" charset="0"/>
              </a:rPr>
              <a:t>Rs. 1500 per day  (single occupancy) </a:t>
            </a:r>
          </a:p>
          <a:p>
            <a:pPr marL="0" lvl="0" indent="0">
              <a:buNone/>
            </a:pPr>
            <a:r>
              <a:rPr lang="en-US" sz="2000" dirty="0" smtClean="0">
                <a:solidFill>
                  <a:prstClr val="black"/>
                </a:solidFill>
                <a:latin typeface="Times New Roman" pitchFamily="18" charset="0"/>
                <a:cs typeface="Times New Roman" pitchFamily="18" charset="0"/>
              </a:rPr>
              <a:t> For any query contact : </a:t>
            </a:r>
            <a:r>
              <a:rPr lang="en-US" sz="2000" b="1" dirty="0" smtClean="0">
                <a:solidFill>
                  <a:prstClr val="black"/>
                </a:solidFill>
                <a:latin typeface="Times New Roman" pitchFamily="18" charset="0"/>
                <a:cs typeface="Times New Roman" pitchFamily="18" charset="0"/>
              </a:rPr>
              <a:t>math.somaiya@gmail.com</a:t>
            </a:r>
            <a:endParaRPr lang="en-US" sz="2400" dirty="0" smtClean="0">
              <a:solidFill>
                <a:prstClr val="black"/>
              </a:solidFill>
            </a:endParaRPr>
          </a:p>
          <a:p>
            <a:pPr>
              <a:buNone/>
            </a:pPr>
            <a:endParaRPr lang="en-US" sz="2400" dirty="0"/>
          </a:p>
        </p:txBody>
      </p:sp>
      <p:pic>
        <p:nvPicPr>
          <p:cNvPr id="8" name="Picture 8"/>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581400" y="3886200"/>
            <a:ext cx="3590925" cy="2047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971800"/>
            <a:ext cx="2117467" cy="2362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itle 5"/>
          <p:cNvSpPr>
            <a:spLocks noGrp="1"/>
          </p:cNvSpPr>
          <p:nvPr>
            <p:ph type="title"/>
          </p:nvPr>
        </p:nvSpPr>
        <p:spPr>
          <a:xfrm>
            <a:off x="228600" y="273050"/>
            <a:ext cx="3236913" cy="2317750"/>
          </a:xfrm>
        </p:spPr>
        <p:txBody>
          <a:bodyPr>
            <a:normAutofit/>
          </a:bodyPr>
          <a:lstStyle/>
          <a:p>
            <a:r>
              <a:rPr lang="en-US" dirty="0" smtClean="0">
                <a:latin typeface="Times New Roman" pitchFamily="18" charset="0"/>
                <a:cs typeface="Times New Roman" pitchFamily="18" charset="0"/>
              </a:rPr>
              <a:t>BASIC COMPLEX ANALYSIS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FEBRUARY 1-6, 2016</a:t>
            </a:r>
            <a:endParaRPr lang="en-US" dirty="0">
              <a:latin typeface="Times New Roman" pitchFamily="18" charset="0"/>
              <a:cs typeface="Times New Roman" pitchFamily="18" charset="0"/>
            </a:endParaRPr>
          </a:p>
        </p:txBody>
      </p:sp>
      <p:sp>
        <p:nvSpPr>
          <p:cNvPr id="7" name="Content Placeholder 6"/>
          <p:cNvSpPr>
            <a:spLocks noGrp="1"/>
          </p:cNvSpPr>
          <p:nvPr>
            <p:ph idx="1"/>
          </p:nvPr>
        </p:nvSpPr>
        <p:spPr>
          <a:xfrm>
            <a:off x="3124200" y="0"/>
            <a:ext cx="6019800" cy="6858000"/>
          </a:xfrm>
        </p:spPr>
        <p:txBody>
          <a:bodyPr>
            <a:normAutofit/>
          </a:bodyPr>
          <a:lstStyle/>
          <a:p>
            <a:pPr lvl="0"/>
            <a:endParaRPr lang="en-US" sz="2400" dirty="0" smtClean="0">
              <a:solidFill>
                <a:prstClr val="black"/>
              </a:solidFill>
            </a:endParaRPr>
          </a:p>
          <a:p>
            <a:pPr lvl="0">
              <a:buNone/>
            </a:pPr>
            <a:endParaRPr lang="en-US" sz="2400" dirty="0" smtClean="0">
              <a:solidFill>
                <a:prstClr val="black"/>
              </a:solidFill>
            </a:endParaRPr>
          </a:p>
          <a:p>
            <a:pPr lvl="0">
              <a:buNone/>
            </a:pPr>
            <a:endParaRPr lang="en-US" sz="2400" dirty="0" smtClean="0">
              <a:solidFill>
                <a:prstClr val="black"/>
              </a:solidFill>
            </a:endParaRPr>
          </a:p>
          <a:p>
            <a:pPr lvl="0"/>
            <a:r>
              <a:rPr lang="en-US" sz="2000" dirty="0" smtClean="0">
                <a:solidFill>
                  <a:prstClr val="black"/>
                </a:solidFill>
                <a:latin typeface="Times New Roman" pitchFamily="18" charset="0"/>
                <a:cs typeface="Times New Roman" pitchFamily="18" charset="0"/>
              </a:rPr>
              <a:t>Duly filled registration form should reach along with demand draft in favor of </a:t>
            </a:r>
          </a:p>
          <a:p>
            <a:pPr lvl="0">
              <a:buNone/>
            </a:pPr>
            <a:r>
              <a:rPr lang="en-US" sz="2000" b="1" dirty="0" smtClean="0">
                <a:solidFill>
                  <a:prstClr val="black"/>
                </a:solidFill>
                <a:latin typeface="Times New Roman" pitchFamily="18" charset="0"/>
                <a:cs typeface="Times New Roman" pitchFamily="18" charset="0"/>
              </a:rPr>
              <a:t>      Principal, K. J. </a:t>
            </a:r>
            <a:r>
              <a:rPr lang="en-US" sz="2000" b="1" dirty="0" err="1" smtClean="0">
                <a:solidFill>
                  <a:prstClr val="black"/>
                </a:solidFill>
                <a:latin typeface="Times New Roman" pitchFamily="18" charset="0"/>
                <a:cs typeface="Times New Roman" pitchFamily="18" charset="0"/>
              </a:rPr>
              <a:t>Somaiya</a:t>
            </a:r>
            <a:r>
              <a:rPr lang="en-US" sz="2000" b="1" dirty="0" smtClean="0">
                <a:solidFill>
                  <a:prstClr val="black"/>
                </a:solidFill>
                <a:latin typeface="Times New Roman" pitchFamily="18" charset="0"/>
                <a:cs typeface="Times New Roman" pitchFamily="18" charset="0"/>
              </a:rPr>
              <a:t> College of Science and Commerce</a:t>
            </a:r>
            <a:r>
              <a:rPr lang="en-US" sz="2000" dirty="0" smtClean="0">
                <a:solidFill>
                  <a:prstClr val="black"/>
                </a:solidFill>
                <a:latin typeface="Times New Roman" pitchFamily="18" charset="0"/>
                <a:cs typeface="Times New Roman" pitchFamily="18" charset="0"/>
              </a:rPr>
              <a:t>, payable at Mumbai, </a:t>
            </a:r>
          </a:p>
          <a:p>
            <a:pPr lvl="0">
              <a:buNone/>
            </a:pPr>
            <a:r>
              <a:rPr lang="en-US" sz="2000" dirty="0" smtClean="0">
                <a:solidFill>
                  <a:prstClr val="black"/>
                </a:solidFill>
                <a:latin typeface="Times New Roman" pitchFamily="18" charset="0"/>
                <a:cs typeface="Times New Roman" pitchFamily="18" charset="0"/>
              </a:rPr>
              <a:t>      should be forwarded to The Principal,</a:t>
            </a:r>
          </a:p>
          <a:p>
            <a:pPr lvl="0">
              <a:buNone/>
            </a:pPr>
            <a:r>
              <a:rPr lang="en-US" sz="2000" dirty="0" smtClean="0">
                <a:solidFill>
                  <a:prstClr val="black"/>
                </a:solidFill>
                <a:latin typeface="Times New Roman" pitchFamily="18" charset="0"/>
                <a:cs typeface="Times New Roman" pitchFamily="18" charset="0"/>
              </a:rPr>
              <a:t>      K. J. </a:t>
            </a:r>
            <a:r>
              <a:rPr lang="en-US" sz="2000" dirty="0" err="1" smtClean="0">
                <a:solidFill>
                  <a:prstClr val="black"/>
                </a:solidFill>
                <a:latin typeface="Times New Roman" pitchFamily="18" charset="0"/>
                <a:cs typeface="Times New Roman" pitchFamily="18" charset="0"/>
              </a:rPr>
              <a:t>Somaiya</a:t>
            </a:r>
            <a:r>
              <a:rPr lang="en-US" sz="2000" dirty="0" smtClean="0">
                <a:solidFill>
                  <a:prstClr val="black"/>
                </a:solidFill>
                <a:latin typeface="Times New Roman" pitchFamily="18" charset="0"/>
                <a:cs typeface="Times New Roman" pitchFamily="18" charset="0"/>
              </a:rPr>
              <a:t> College of Science and Commerce,  </a:t>
            </a:r>
            <a:r>
              <a:rPr lang="en-US" sz="2000" dirty="0" err="1" smtClean="0">
                <a:solidFill>
                  <a:prstClr val="black"/>
                </a:solidFill>
                <a:latin typeface="Times New Roman" pitchFamily="18" charset="0"/>
                <a:cs typeface="Times New Roman" pitchFamily="18" charset="0"/>
              </a:rPr>
              <a:t>Vidyavihar</a:t>
            </a:r>
            <a:r>
              <a:rPr lang="en-US" sz="2000" dirty="0" smtClean="0">
                <a:solidFill>
                  <a:prstClr val="black"/>
                </a:solidFill>
                <a:latin typeface="Times New Roman" pitchFamily="18" charset="0"/>
                <a:cs typeface="Times New Roman" pitchFamily="18" charset="0"/>
              </a:rPr>
              <a:t>, Mumbai 400077.</a:t>
            </a:r>
          </a:p>
          <a:p>
            <a:pPr lvl="0"/>
            <a:r>
              <a:rPr lang="en-US" sz="2000" dirty="0" smtClean="0">
                <a:solidFill>
                  <a:prstClr val="black"/>
                </a:solidFill>
                <a:latin typeface="Times New Roman" pitchFamily="18" charset="0"/>
                <a:cs typeface="Times New Roman" pitchFamily="18" charset="0"/>
              </a:rPr>
              <a:t>Participants can send the duly filled forms along with the DD by courier or speed post or through mail.</a:t>
            </a:r>
          </a:p>
          <a:p>
            <a:pPr lvl="0"/>
            <a:r>
              <a:rPr lang="en-US" sz="2000" dirty="0" smtClean="0">
                <a:solidFill>
                  <a:prstClr val="black"/>
                </a:solidFill>
                <a:latin typeface="Times New Roman" pitchFamily="18" charset="0"/>
                <a:cs typeface="Times New Roman" pitchFamily="18" charset="0"/>
              </a:rPr>
              <a:t>Last date for sending the registration form is </a:t>
            </a:r>
            <a:r>
              <a:rPr lang="en-US" sz="2000" b="1" dirty="0" smtClean="0">
                <a:solidFill>
                  <a:prstClr val="black"/>
                </a:solidFill>
                <a:latin typeface="Times New Roman" pitchFamily="18" charset="0"/>
                <a:cs typeface="Times New Roman" pitchFamily="18" charset="0"/>
              </a:rPr>
              <a:t>25</a:t>
            </a:r>
            <a:r>
              <a:rPr lang="en-US" sz="2000" b="1" baseline="30000" dirty="0" smtClean="0">
                <a:solidFill>
                  <a:prstClr val="black"/>
                </a:solidFill>
                <a:latin typeface="Times New Roman" pitchFamily="18" charset="0"/>
                <a:cs typeface="Times New Roman" pitchFamily="18" charset="0"/>
              </a:rPr>
              <a:t>th</a:t>
            </a:r>
            <a:r>
              <a:rPr lang="en-US" sz="2000" b="1" dirty="0" smtClean="0">
                <a:solidFill>
                  <a:prstClr val="black"/>
                </a:solidFill>
                <a:latin typeface="Times New Roman" pitchFamily="18" charset="0"/>
                <a:cs typeface="Times New Roman" pitchFamily="18" charset="0"/>
              </a:rPr>
              <a:t> January 2016.</a:t>
            </a:r>
          </a:p>
          <a:p>
            <a:pPr lvl="0"/>
            <a:r>
              <a:rPr lang="en-US" sz="2000" dirty="0" smtClean="0">
                <a:solidFill>
                  <a:prstClr val="black"/>
                </a:solidFill>
                <a:latin typeface="Times New Roman" pitchFamily="18" charset="0"/>
                <a:cs typeface="Times New Roman" pitchFamily="18" charset="0"/>
              </a:rPr>
              <a:t>Mark the envelope in bold letter “</a:t>
            </a:r>
            <a:r>
              <a:rPr lang="en-US" sz="2000" b="1" dirty="0" smtClean="0">
                <a:solidFill>
                  <a:prstClr val="black"/>
                </a:solidFill>
                <a:latin typeface="Times New Roman" pitchFamily="18" charset="0"/>
                <a:cs typeface="Times New Roman" pitchFamily="18" charset="0"/>
              </a:rPr>
              <a:t>WORKSHOP-COMPLEX ANALYSIS</a:t>
            </a:r>
            <a:r>
              <a:rPr lang="en-US" sz="2000" dirty="0" smtClean="0">
                <a:solidFill>
                  <a:prstClr val="black"/>
                </a:solidFill>
                <a:latin typeface="Times New Roman" pitchFamily="18" charset="0"/>
                <a:cs typeface="Times New Roman" pitchFamily="18" charset="0"/>
              </a:rPr>
              <a:t>”</a:t>
            </a:r>
          </a:p>
          <a:p>
            <a:pPr>
              <a:buNone/>
            </a:pP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152400"/>
            <a:ext cx="8229600" cy="1371600"/>
          </a:xfrm>
        </p:spPr>
        <p:txBody>
          <a:bodyPr>
            <a:normAutofit fontScale="90000"/>
          </a:bodyPr>
          <a:lstStyle/>
          <a:p>
            <a:pPr lvl="0">
              <a:spcBef>
                <a:spcPct val="20000"/>
              </a:spcBef>
            </a:pPr>
            <a:r>
              <a:rPr lang="en-US" sz="3000" dirty="0" smtClean="0">
                <a:ea typeface="+mn-ea"/>
                <a:cs typeface="+mn-cs"/>
              </a:rPr>
              <a:t/>
            </a:r>
            <a:br>
              <a:rPr lang="en-US" sz="3000" dirty="0" smtClean="0">
                <a:ea typeface="+mn-ea"/>
                <a:cs typeface="+mn-cs"/>
              </a:rPr>
            </a:br>
            <a:r>
              <a:rPr lang="en-US" sz="3000" dirty="0">
                <a:ea typeface="+mn-ea"/>
                <a:cs typeface="+mn-cs"/>
              </a:rPr>
              <a:t/>
            </a:r>
            <a:br>
              <a:rPr lang="en-US" sz="3000" dirty="0">
                <a:ea typeface="+mn-ea"/>
                <a:cs typeface="+mn-cs"/>
              </a:rPr>
            </a:br>
            <a:r>
              <a:rPr lang="en-US" sz="2800" b="1" dirty="0" smtClean="0">
                <a:ea typeface="+mn-ea"/>
                <a:cs typeface="+mn-cs"/>
              </a:rPr>
              <a:t>PATRONS</a:t>
            </a:r>
            <a:r>
              <a:rPr lang="en-US" sz="2800" dirty="0">
                <a:ea typeface="+mn-ea"/>
                <a:cs typeface="+mn-cs"/>
              </a:rPr>
              <a:t/>
            </a:r>
            <a:br>
              <a:rPr lang="en-US" sz="2800" dirty="0">
                <a:ea typeface="+mn-ea"/>
                <a:cs typeface="+mn-cs"/>
              </a:rPr>
            </a:br>
            <a:r>
              <a:rPr lang="en-US" sz="2800" b="1" dirty="0" err="1">
                <a:solidFill>
                  <a:srgbClr val="FF0000"/>
                </a:solidFill>
                <a:ea typeface="+mn-ea"/>
                <a:cs typeface="+mn-cs"/>
              </a:rPr>
              <a:t>Shri</a:t>
            </a:r>
            <a:r>
              <a:rPr lang="en-US" sz="2800" b="1" dirty="0">
                <a:solidFill>
                  <a:srgbClr val="FF0000"/>
                </a:solidFill>
                <a:ea typeface="+mn-ea"/>
                <a:cs typeface="+mn-cs"/>
              </a:rPr>
              <a:t>. Samir </a:t>
            </a:r>
            <a:r>
              <a:rPr lang="en-US" sz="2800" b="1" dirty="0" err="1" smtClean="0">
                <a:solidFill>
                  <a:srgbClr val="FF0000"/>
                </a:solidFill>
                <a:ea typeface="+mn-ea"/>
                <a:cs typeface="+mn-cs"/>
              </a:rPr>
              <a:t>Somaiya</a:t>
            </a:r>
            <a:r>
              <a:rPr lang="en-US" sz="2800" dirty="0" smtClean="0">
                <a:ea typeface="+mn-ea"/>
                <a:cs typeface="+mn-cs"/>
              </a:rPr>
              <a:t/>
            </a:r>
            <a:br>
              <a:rPr lang="en-US" sz="2800" dirty="0" smtClean="0">
                <a:ea typeface="+mn-ea"/>
                <a:cs typeface="+mn-cs"/>
              </a:rPr>
            </a:br>
            <a:r>
              <a:rPr lang="en-US" sz="2200" b="1" dirty="0">
                <a:ea typeface="+mn-ea"/>
                <a:cs typeface="+mn-cs"/>
              </a:rPr>
              <a:t>(President, </a:t>
            </a:r>
            <a:r>
              <a:rPr lang="en-US" sz="2200" b="1" dirty="0" err="1">
                <a:ea typeface="+mn-ea"/>
                <a:cs typeface="+mn-cs"/>
              </a:rPr>
              <a:t>Somaiya</a:t>
            </a:r>
            <a:r>
              <a:rPr lang="en-US" sz="2200" b="1" dirty="0">
                <a:ea typeface="+mn-ea"/>
                <a:cs typeface="+mn-cs"/>
              </a:rPr>
              <a:t> </a:t>
            </a:r>
            <a:r>
              <a:rPr lang="en-US" sz="2200" b="1" dirty="0" err="1">
                <a:ea typeface="+mn-ea"/>
                <a:cs typeface="+mn-cs"/>
              </a:rPr>
              <a:t>Vidyavihar</a:t>
            </a:r>
            <a:r>
              <a:rPr lang="en-US" sz="2200" b="1" dirty="0">
                <a:ea typeface="+mn-ea"/>
                <a:cs typeface="+mn-cs"/>
              </a:rPr>
              <a:t>)</a:t>
            </a:r>
            <a:br>
              <a:rPr lang="en-US" sz="2200" b="1" dirty="0">
                <a:ea typeface="+mn-ea"/>
                <a:cs typeface="+mn-cs"/>
              </a:rPr>
            </a:br>
            <a:r>
              <a:rPr lang="en-US" sz="2800" dirty="0">
                <a:ea typeface="+mn-ea"/>
                <a:cs typeface="+mn-cs"/>
              </a:rPr>
              <a:t/>
            </a:r>
            <a:br>
              <a:rPr lang="en-US" sz="2800" dirty="0">
                <a:ea typeface="+mn-ea"/>
                <a:cs typeface="+mn-cs"/>
              </a:rPr>
            </a:br>
            <a:endParaRPr lang="en-US" sz="2800" dirty="0"/>
          </a:p>
        </p:txBody>
      </p:sp>
      <p:sp>
        <p:nvSpPr>
          <p:cNvPr id="3" name="Content Placeholder 2"/>
          <p:cNvSpPr>
            <a:spLocks noGrp="1"/>
          </p:cNvSpPr>
          <p:nvPr>
            <p:ph idx="1"/>
          </p:nvPr>
        </p:nvSpPr>
        <p:spPr>
          <a:xfrm>
            <a:off x="0" y="1600200"/>
            <a:ext cx="9144000" cy="4525963"/>
          </a:xfrm>
        </p:spPr>
        <p:txBody>
          <a:bodyPr>
            <a:normAutofit lnSpcReduction="10000"/>
          </a:bodyPr>
          <a:lstStyle/>
          <a:p>
            <a:pPr marL="0" indent="0">
              <a:buNone/>
            </a:pPr>
            <a:r>
              <a:rPr lang="en-US" sz="2500" b="1" dirty="0" smtClean="0">
                <a:solidFill>
                  <a:srgbClr val="FF0000"/>
                </a:solidFill>
              </a:rPr>
              <a:t>Smt. </a:t>
            </a:r>
            <a:r>
              <a:rPr lang="en-US" sz="2500" b="1" dirty="0" err="1" smtClean="0">
                <a:solidFill>
                  <a:srgbClr val="FF0000"/>
                </a:solidFill>
              </a:rPr>
              <a:t>Leelaben</a:t>
            </a:r>
            <a:r>
              <a:rPr lang="en-US" sz="2500" b="1" dirty="0" smtClean="0">
                <a:solidFill>
                  <a:srgbClr val="FF0000"/>
                </a:solidFill>
              </a:rPr>
              <a:t> </a:t>
            </a:r>
            <a:r>
              <a:rPr lang="en-US" sz="2500" b="1" dirty="0" err="1" smtClean="0">
                <a:solidFill>
                  <a:srgbClr val="FF0000"/>
                </a:solidFill>
              </a:rPr>
              <a:t>Kotak</a:t>
            </a:r>
            <a:r>
              <a:rPr lang="en-US" sz="2500" b="1" dirty="0" smtClean="0">
                <a:solidFill>
                  <a:srgbClr val="FF0000"/>
                </a:solidFill>
              </a:rPr>
              <a:t>   </a:t>
            </a:r>
            <a:r>
              <a:rPr lang="en-US" sz="2500" b="1" dirty="0" err="1" smtClean="0">
                <a:solidFill>
                  <a:srgbClr val="FF0000"/>
                </a:solidFill>
              </a:rPr>
              <a:t>Shri</a:t>
            </a:r>
            <a:r>
              <a:rPr lang="en-US" sz="2500" b="1" dirty="0" smtClean="0">
                <a:solidFill>
                  <a:srgbClr val="FF0000"/>
                </a:solidFill>
              </a:rPr>
              <a:t> V. </a:t>
            </a:r>
            <a:r>
              <a:rPr lang="en-US" sz="2500" b="1" dirty="0" err="1" smtClean="0">
                <a:solidFill>
                  <a:srgbClr val="FF0000"/>
                </a:solidFill>
              </a:rPr>
              <a:t>Ranganathan</a:t>
            </a:r>
            <a:r>
              <a:rPr lang="en-US" sz="2500" b="1" dirty="0" smtClean="0">
                <a:solidFill>
                  <a:srgbClr val="FF0000"/>
                </a:solidFill>
              </a:rPr>
              <a:t>        Dr. </a:t>
            </a:r>
            <a:r>
              <a:rPr lang="en-US" sz="2500" b="1" dirty="0" err="1" smtClean="0">
                <a:solidFill>
                  <a:srgbClr val="FF0000"/>
                </a:solidFill>
              </a:rPr>
              <a:t>Rajan</a:t>
            </a:r>
            <a:r>
              <a:rPr lang="en-US" sz="2500" b="1" dirty="0" smtClean="0">
                <a:solidFill>
                  <a:srgbClr val="FF0000"/>
                </a:solidFill>
              </a:rPr>
              <a:t> </a:t>
            </a:r>
            <a:r>
              <a:rPr lang="en-US" sz="2500" b="1" dirty="0" err="1" smtClean="0">
                <a:solidFill>
                  <a:srgbClr val="FF0000"/>
                </a:solidFill>
              </a:rPr>
              <a:t>Welukar</a:t>
            </a:r>
            <a:r>
              <a:rPr lang="en-US" sz="2500" b="1" dirty="0" smtClean="0">
                <a:solidFill>
                  <a:srgbClr val="FF0000"/>
                </a:solidFill>
              </a:rPr>
              <a:t>          </a:t>
            </a:r>
            <a:r>
              <a:rPr lang="en-US" sz="2500" dirty="0" smtClean="0"/>
              <a:t>.        </a:t>
            </a:r>
            <a:r>
              <a:rPr lang="en-US" sz="2000" b="1" dirty="0" smtClean="0"/>
              <a:t>(Trustee )</a:t>
            </a:r>
            <a:r>
              <a:rPr lang="en-US" b="1" dirty="0"/>
              <a:t> </a:t>
            </a:r>
            <a:r>
              <a:rPr lang="en-US" b="1" dirty="0" smtClean="0"/>
              <a:t>                 </a:t>
            </a:r>
            <a:r>
              <a:rPr lang="en-US" sz="2000" b="1" dirty="0" smtClean="0"/>
              <a:t>(</a:t>
            </a:r>
            <a:r>
              <a:rPr lang="en-US" sz="2000" b="1" dirty="0"/>
              <a:t>Hon. Secretary</a:t>
            </a:r>
            <a:r>
              <a:rPr lang="en-US" sz="2000" b="1" dirty="0" smtClean="0"/>
              <a:t>)                               (Provost)</a:t>
            </a:r>
          </a:p>
          <a:p>
            <a:pPr marL="0" indent="0" algn="ctr">
              <a:buNone/>
            </a:pPr>
            <a:r>
              <a:rPr lang="en-US" sz="2000" b="1" dirty="0" err="1" smtClean="0">
                <a:solidFill>
                  <a:srgbClr val="00B050"/>
                </a:solidFill>
              </a:rPr>
              <a:t>Organising</a:t>
            </a:r>
            <a:r>
              <a:rPr lang="en-US" sz="2000" b="1" dirty="0" smtClean="0">
                <a:solidFill>
                  <a:srgbClr val="00B050"/>
                </a:solidFill>
              </a:rPr>
              <a:t> Committee </a:t>
            </a:r>
          </a:p>
          <a:p>
            <a:pPr marL="0" indent="0" algn="ctr">
              <a:buNone/>
            </a:pPr>
            <a:r>
              <a:rPr lang="en-US" sz="2000" b="1" dirty="0" smtClean="0"/>
              <a:t>Chairperson</a:t>
            </a:r>
          </a:p>
          <a:p>
            <a:pPr marL="0" indent="0" algn="ctr">
              <a:buNone/>
            </a:pPr>
            <a:r>
              <a:rPr lang="en-US" sz="2000" b="1" dirty="0" smtClean="0">
                <a:solidFill>
                  <a:srgbClr val="FF0000"/>
                </a:solidFill>
              </a:rPr>
              <a:t>Dr. Vijay Joshi</a:t>
            </a:r>
          </a:p>
          <a:p>
            <a:pPr marL="0" indent="0" algn="ctr">
              <a:buNone/>
            </a:pPr>
            <a:r>
              <a:rPr lang="en-US" sz="2000" b="1" dirty="0" smtClean="0"/>
              <a:t>(Principal)</a:t>
            </a:r>
          </a:p>
          <a:p>
            <a:pPr marL="0" indent="0" algn="ctr">
              <a:buNone/>
            </a:pPr>
            <a:endParaRPr lang="en-US" sz="2000" b="1" dirty="0" smtClean="0"/>
          </a:p>
          <a:p>
            <a:pPr marL="0" indent="0" algn="ctr">
              <a:buNone/>
            </a:pPr>
            <a:r>
              <a:rPr lang="en-US" sz="2000" b="1" dirty="0" err="1" smtClean="0">
                <a:solidFill>
                  <a:srgbClr val="FF0000"/>
                </a:solidFill>
              </a:rPr>
              <a:t>Subhash</a:t>
            </a:r>
            <a:r>
              <a:rPr lang="en-US" sz="2000" b="1" dirty="0" smtClean="0">
                <a:solidFill>
                  <a:srgbClr val="FF0000"/>
                </a:solidFill>
              </a:rPr>
              <a:t> Krishnan</a:t>
            </a:r>
          </a:p>
          <a:p>
            <a:pPr marL="0" indent="0" algn="ctr">
              <a:buNone/>
            </a:pPr>
            <a:r>
              <a:rPr lang="en-US" sz="2000" b="1" dirty="0" smtClean="0"/>
              <a:t>(Dean Administration and Students Welfare)</a:t>
            </a:r>
            <a:endParaRPr lang="en-US" sz="2000" b="1" dirty="0"/>
          </a:p>
          <a:p>
            <a:pPr marL="0" indent="0" algn="ctr">
              <a:buNone/>
            </a:pPr>
            <a:r>
              <a:rPr lang="en-US" sz="2000" b="1" dirty="0" smtClean="0">
                <a:solidFill>
                  <a:srgbClr val="FF0000"/>
                </a:solidFill>
              </a:rPr>
              <a:t>Dr. </a:t>
            </a:r>
            <a:r>
              <a:rPr lang="en-US" sz="2000" b="1" dirty="0" err="1" smtClean="0">
                <a:solidFill>
                  <a:srgbClr val="FF0000"/>
                </a:solidFill>
              </a:rPr>
              <a:t>Jyotshana</a:t>
            </a:r>
            <a:r>
              <a:rPr lang="en-US" sz="2000" b="1" dirty="0" smtClean="0">
                <a:solidFill>
                  <a:srgbClr val="FF0000"/>
                </a:solidFill>
              </a:rPr>
              <a:t> V. </a:t>
            </a:r>
            <a:r>
              <a:rPr lang="en-US" sz="2000" b="1" dirty="0" err="1" smtClean="0">
                <a:solidFill>
                  <a:srgbClr val="FF0000"/>
                </a:solidFill>
              </a:rPr>
              <a:t>Prajapat</a:t>
            </a:r>
            <a:endParaRPr lang="en-US" sz="2000" b="1" dirty="0" smtClean="0">
              <a:solidFill>
                <a:srgbClr val="FF0000"/>
              </a:solidFill>
            </a:endParaRPr>
          </a:p>
          <a:p>
            <a:pPr marL="0" indent="0" algn="ctr">
              <a:buNone/>
            </a:pPr>
            <a:r>
              <a:rPr lang="en-US" sz="2000" b="1" dirty="0" smtClean="0"/>
              <a:t>(Head, Department of Math, University of Mumbai)</a:t>
            </a:r>
          </a:p>
          <a:p>
            <a:pPr marL="0" indent="0">
              <a:buNone/>
            </a:pPr>
            <a:r>
              <a:rPr lang="en-US" sz="2000" b="1" dirty="0" err="1" smtClean="0">
                <a:solidFill>
                  <a:srgbClr val="FF0000"/>
                </a:solidFill>
              </a:rPr>
              <a:t>Sudha</a:t>
            </a:r>
            <a:r>
              <a:rPr lang="en-US" sz="2000" b="1" dirty="0" smtClean="0">
                <a:solidFill>
                  <a:srgbClr val="FF0000"/>
                </a:solidFill>
              </a:rPr>
              <a:t> </a:t>
            </a:r>
            <a:r>
              <a:rPr lang="en-US" sz="2000" b="1" dirty="0" err="1" smtClean="0">
                <a:solidFill>
                  <a:srgbClr val="FF0000"/>
                </a:solidFill>
              </a:rPr>
              <a:t>Agrawal</a:t>
            </a:r>
            <a:r>
              <a:rPr lang="en-US" sz="2000" b="1" dirty="0" smtClean="0">
                <a:solidFill>
                  <a:srgbClr val="FF0000"/>
                </a:solidFill>
              </a:rPr>
              <a:t>     </a:t>
            </a:r>
            <a:r>
              <a:rPr lang="en-US" sz="2000" b="1" dirty="0" err="1" smtClean="0">
                <a:solidFill>
                  <a:srgbClr val="FF0000"/>
                </a:solidFill>
              </a:rPr>
              <a:t>Reema</a:t>
            </a:r>
            <a:r>
              <a:rPr lang="en-US" sz="2000" b="1" dirty="0" smtClean="0">
                <a:solidFill>
                  <a:srgbClr val="FF0000"/>
                </a:solidFill>
              </a:rPr>
              <a:t> </a:t>
            </a:r>
            <a:r>
              <a:rPr lang="en-US" sz="2000" b="1" dirty="0" err="1" smtClean="0">
                <a:solidFill>
                  <a:srgbClr val="FF0000"/>
                </a:solidFill>
              </a:rPr>
              <a:t>Khanna</a:t>
            </a:r>
            <a:r>
              <a:rPr lang="en-US" sz="2000" b="1" dirty="0" smtClean="0">
                <a:solidFill>
                  <a:srgbClr val="FF0000"/>
                </a:solidFill>
              </a:rPr>
              <a:t>     </a:t>
            </a:r>
            <a:r>
              <a:rPr lang="en-US" sz="2000" b="1" dirty="0" err="1" smtClean="0">
                <a:solidFill>
                  <a:srgbClr val="FF0000"/>
                </a:solidFill>
              </a:rPr>
              <a:t>Makarand</a:t>
            </a:r>
            <a:r>
              <a:rPr lang="en-US" sz="2000" b="1" dirty="0" smtClean="0">
                <a:solidFill>
                  <a:srgbClr val="FF0000"/>
                </a:solidFill>
              </a:rPr>
              <a:t> </a:t>
            </a:r>
            <a:r>
              <a:rPr lang="en-US" sz="2000" b="1" dirty="0" err="1" smtClean="0">
                <a:solidFill>
                  <a:srgbClr val="FF0000"/>
                </a:solidFill>
              </a:rPr>
              <a:t>Niphadkar</a:t>
            </a:r>
            <a:r>
              <a:rPr lang="en-US" sz="2000" b="1" dirty="0" smtClean="0">
                <a:solidFill>
                  <a:srgbClr val="FF0000"/>
                </a:solidFill>
              </a:rPr>
              <a:t>      </a:t>
            </a:r>
            <a:r>
              <a:rPr lang="en-US" sz="2000" b="1" dirty="0" err="1" smtClean="0">
                <a:solidFill>
                  <a:srgbClr val="FF0000"/>
                </a:solidFill>
              </a:rPr>
              <a:t>Prabhatkumar</a:t>
            </a:r>
            <a:r>
              <a:rPr lang="en-US" sz="2000" b="1" dirty="0" smtClean="0">
                <a:solidFill>
                  <a:srgbClr val="FF0000"/>
                </a:solidFill>
              </a:rPr>
              <a:t> </a:t>
            </a:r>
            <a:r>
              <a:rPr lang="en-US" sz="2000" b="1" dirty="0" err="1" smtClean="0">
                <a:solidFill>
                  <a:srgbClr val="FF0000"/>
                </a:solidFill>
              </a:rPr>
              <a:t>Upadhyay</a:t>
            </a:r>
            <a:endParaRPr lang="en-US" sz="2000" b="1" dirty="0" smtClean="0">
              <a:solidFill>
                <a:srgbClr val="FF0000"/>
              </a:solidFill>
            </a:endParaRPr>
          </a:p>
          <a:p>
            <a:pPr marL="0" indent="0">
              <a:buNone/>
            </a:pPr>
            <a:endParaRPr lang="en-US" sz="2000" b="1" dirty="0"/>
          </a:p>
        </p:txBody>
      </p:sp>
    </p:spTree>
    <p:extLst>
      <p:ext uri="{BB962C8B-B14F-4D97-AF65-F5344CB8AC3E}">
        <p14:creationId xmlns:p14="http://schemas.microsoft.com/office/powerpoint/2010/main" xmlns="" val="9536480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971800"/>
            <a:ext cx="2117467" cy="2362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itle 5"/>
          <p:cNvSpPr>
            <a:spLocks noGrp="1"/>
          </p:cNvSpPr>
          <p:nvPr>
            <p:ph type="title"/>
          </p:nvPr>
        </p:nvSpPr>
        <p:spPr>
          <a:xfrm>
            <a:off x="228600" y="273050"/>
            <a:ext cx="3236913" cy="2317750"/>
          </a:xfrm>
        </p:spPr>
        <p:txBody>
          <a:bodyPr>
            <a:normAutofit/>
          </a:bodyPr>
          <a:lstStyle/>
          <a:p>
            <a:r>
              <a:rPr lang="en-US" dirty="0" smtClean="0">
                <a:latin typeface="Times New Roman" pitchFamily="18" charset="0"/>
                <a:cs typeface="Times New Roman" pitchFamily="18" charset="0"/>
              </a:rPr>
              <a:t>BASIC COMPLEX ANALYSIS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FEBRUARY 1-6, 2016</a:t>
            </a:r>
            <a:endParaRPr lang="en-US" dirty="0">
              <a:latin typeface="Times New Roman" pitchFamily="18" charset="0"/>
              <a:cs typeface="Times New Roman" pitchFamily="18" charset="0"/>
            </a:endParaRPr>
          </a:p>
        </p:txBody>
      </p:sp>
      <p:sp>
        <p:nvSpPr>
          <p:cNvPr id="7" name="Content Placeholder 6"/>
          <p:cNvSpPr>
            <a:spLocks noGrp="1"/>
          </p:cNvSpPr>
          <p:nvPr>
            <p:ph idx="1"/>
          </p:nvPr>
        </p:nvSpPr>
        <p:spPr>
          <a:xfrm>
            <a:off x="3124200" y="0"/>
            <a:ext cx="6019800" cy="6858000"/>
          </a:xfrm>
        </p:spPr>
        <p:txBody>
          <a:bodyPr>
            <a:normAutofit/>
          </a:bodyPr>
          <a:lstStyle/>
          <a:p>
            <a:pPr lvl="0" algn="ctr">
              <a:buNone/>
            </a:pPr>
            <a:endParaRPr lang="en-US" sz="2800" dirty="0" smtClean="0">
              <a:solidFill>
                <a:prstClr val="black"/>
              </a:solidFill>
            </a:endParaRPr>
          </a:p>
          <a:p>
            <a:pPr lvl="0">
              <a:buNone/>
            </a:pPr>
            <a:r>
              <a:rPr lang="en-US" sz="2000" b="1" dirty="0" smtClean="0">
                <a:solidFill>
                  <a:prstClr val="black"/>
                </a:solidFill>
                <a:latin typeface="Times New Roman" pitchFamily="18" charset="0"/>
                <a:cs typeface="Times New Roman" pitchFamily="18" charset="0"/>
              </a:rPr>
              <a:t>Contact details: </a:t>
            </a:r>
            <a:r>
              <a:rPr lang="en-US" sz="2000" dirty="0" smtClean="0">
                <a:solidFill>
                  <a:prstClr val="black"/>
                </a:solidFill>
                <a:latin typeface="Times New Roman" pitchFamily="18" charset="0"/>
                <a:cs typeface="Times New Roman" pitchFamily="18" charset="0"/>
              </a:rPr>
              <a:t>K. J. </a:t>
            </a:r>
            <a:r>
              <a:rPr lang="en-US" sz="2000" dirty="0" err="1" smtClean="0">
                <a:solidFill>
                  <a:prstClr val="black"/>
                </a:solidFill>
                <a:latin typeface="Times New Roman" pitchFamily="18" charset="0"/>
                <a:cs typeface="Times New Roman" pitchFamily="18" charset="0"/>
              </a:rPr>
              <a:t>Somaiya</a:t>
            </a:r>
            <a:r>
              <a:rPr lang="en-US" sz="2000" dirty="0" smtClean="0">
                <a:solidFill>
                  <a:prstClr val="black"/>
                </a:solidFill>
                <a:latin typeface="Times New Roman" pitchFamily="18" charset="0"/>
                <a:cs typeface="Times New Roman" pitchFamily="18" charset="0"/>
              </a:rPr>
              <a:t> College of Science and Commerce, </a:t>
            </a:r>
            <a:r>
              <a:rPr lang="en-US" sz="2000" dirty="0" err="1" smtClean="0">
                <a:solidFill>
                  <a:prstClr val="black"/>
                </a:solidFill>
                <a:latin typeface="Times New Roman" pitchFamily="18" charset="0"/>
                <a:cs typeface="Times New Roman" pitchFamily="18" charset="0"/>
              </a:rPr>
              <a:t>Vidyavihar</a:t>
            </a:r>
            <a:r>
              <a:rPr lang="en-US" sz="2000" dirty="0" smtClean="0">
                <a:solidFill>
                  <a:prstClr val="black"/>
                </a:solidFill>
                <a:latin typeface="Times New Roman" pitchFamily="18" charset="0"/>
                <a:cs typeface="Times New Roman" pitchFamily="18" charset="0"/>
              </a:rPr>
              <a:t> East, Mumbai 400077</a:t>
            </a:r>
          </a:p>
          <a:p>
            <a:pPr lvl="0">
              <a:buNone/>
            </a:pPr>
            <a:r>
              <a:rPr lang="en-US" sz="2000" dirty="0" smtClean="0">
                <a:solidFill>
                  <a:prstClr val="black"/>
                </a:solidFill>
                <a:latin typeface="Times New Roman" pitchFamily="18" charset="0"/>
                <a:cs typeface="Times New Roman" pitchFamily="18" charset="0"/>
              </a:rPr>
              <a:t>Tel(91-22)21025919 Fax(91-22)21024918</a:t>
            </a:r>
          </a:p>
          <a:p>
            <a:pPr lvl="0">
              <a:buNone/>
            </a:pPr>
            <a:r>
              <a:rPr lang="en-US" sz="2000" dirty="0" smtClean="0">
                <a:solidFill>
                  <a:prstClr val="black"/>
                </a:solidFill>
                <a:latin typeface="Times New Roman" pitchFamily="18" charset="0"/>
                <a:cs typeface="Times New Roman" pitchFamily="18" charset="0"/>
              </a:rPr>
              <a:t>Email: </a:t>
            </a:r>
            <a:r>
              <a:rPr lang="en-US" sz="2000" dirty="0" smtClean="0">
                <a:solidFill>
                  <a:prstClr val="black"/>
                </a:solidFill>
                <a:latin typeface="Times New Roman" pitchFamily="18" charset="0"/>
                <a:cs typeface="Times New Roman" pitchFamily="18" charset="0"/>
                <a:hlinkClick r:id="rId3"/>
              </a:rPr>
              <a:t>math.somaiya@gmail.com</a:t>
            </a:r>
            <a:endParaRPr lang="en-US" sz="2000" dirty="0" smtClean="0">
              <a:solidFill>
                <a:prstClr val="black"/>
              </a:solidFill>
              <a:latin typeface="Times New Roman" pitchFamily="18" charset="0"/>
              <a:cs typeface="Times New Roman" pitchFamily="18" charset="0"/>
            </a:endParaRPr>
          </a:p>
          <a:p>
            <a:pPr lvl="0">
              <a:buNone/>
            </a:pPr>
            <a:r>
              <a:rPr lang="en-US" sz="2000" dirty="0" smtClean="0">
                <a:solidFill>
                  <a:prstClr val="black"/>
                </a:solidFill>
                <a:latin typeface="Times New Roman" pitchFamily="18" charset="0"/>
                <a:cs typeface="Times New Roman" pitchFamily="18" charset="0"/>
              </a:rPr>
              <a:t>Visit us at </a:t>
            </a:r>
            <a:r>
              <a:rPr lang="en-US" sz="2000" dirty="0" smtClean="0">
                <a:solidFill>
                  <a:prstClr val="black"/>
                </a:solidFill>
                <a:latin typeface="Times New Roman" pitchFamily="18" charset="0"/>
                <a:cs typeface="Times New Roman" pitchFamily="18" charset="0"/>
                <a:hlinkClick r:id="rId4"/>
              </a:rPr>
              <a:t>www.somaiya.edu/kjssc</a:t>
            </a:r>
            <a:r>
              <a:rPr lang="en-US" sz="2000" dirty="0" smtClean="0">
                <a:solidFill>
                  <a:prstClr val="black"/>
                </a:solidFill>
                <a:latin typeface="Times New Roman" pitchFamily="18" charset="0"/>
                <a:cs typeface="Times New Roman" pitchFamily="18" charset="0"/>
              </a:rPr>
              <a:t> </a:t>
            </a:r>
          </a:p>
          <a:p>
            <a:pPr lvl="0">
              <a:buNone/>
            </a:pPr>
            <a:r>
              <a:rPr lang="en-US" sz="2000" b="1" dirty="0" smtClean="0">
                <a:solidFill>
                  <a:prstClr val="black"/>
                </a:solidFill>
                <a:latin typeface="Times New Roman" pitchFamily="18" charset="0"/>
                <a:cs typeface="Times New Roman" pitchFamily="18" charset="0"/>
              </a:rPr>
              <a:t>Directions:</a:t>
            </a:r>
            <a:endParaRPr lang="en-US" sz="2000" b="1" dirty="0">
              <a:solidFill>
                <a:prstClr val="black"/>
              </a:solidFill>
              <a:latin typeface="Times New Roman" pitchFamily="18" charset="0"/>
              <a:cs typeface="Times New Roman" pitchFamily="18" charset="0"/>
            </a:endParaRPr>
          </a:p>
        </p:txBody>
      </p:sp>
      <p:sp>
        <p:nvSpPr>
          <p:cNvPr id="8" name="Rectangle 7"/>
          <p:cNvSpPr/>
          <p:nvPr/>
        </p:nvSpPr>
        <p:spPr>
          <a:xfrm>
            <a:off x="3505200" y="2819400"/>
            <a:ext cx="4572000" cy="2862322"/>
          </a:xfrm>
          <a:prstGeom prst="rect">
            <a:avLst/>
          </a:prstGeom>
        </p:spPr>
        <p:txBody>
          <a:bodyPr>
            <a:spAutoFit/>
          </a:bodyPr>
          <a:lstStyle/>
          <a:p>
            <a:pPr lvl="0"/>
            <a:r>
              <a:rPr lang="en-US" dirty="0" smtClean="0">
                <a:solidFill>
                  <a:prstClr val="black"/>
                </a:solidFill>
              </a:rPr>
              <a:t>Nearest Railway: </a:t>
            </a:r>
          </a:p>
          <a:p>
            <a:pPr lvl="0"/>
            <a:r>
              <a:rPr lang="en-US" dirty="0" smtClean="0">
                <a:solidFill>
                  <a:prstClr val="black"/>
                </a:solidFill>
              </a:rPr>
              <a:t>Central Railway:  </a:t>
            </a:r>
            <a:r>
              <a:rPr lang="en-US" dirty="0" err="1" smtClean="0">
                <a:solidFill>
                  <a:srgbClr val="FF0000"/>
                </a:solidFill>
              </a:rPr>
              <a:t>Vidyavihar</a:t>
            </a:r>
            <a:r>
              <a:rPr lang="en-US" dirty="0" smtClean="0">
                <a:solidFill>
                  <a:srgbClr val="FF0000"/>
                </a:solidFill>
              </a:rPr>
              <a:t>,  </a:t>
            </a:r>
            <a:r>
              <a:rPr lang="en-US" dirty="0" err="1" smtClean="0">
                <a:solidFill>
                  <a:srgbClr val="FF0000"/>
                </a:solidFill>
              </a:rPr>
              <a:t>Ghatkopar</a:t>
            </a:r>
            <a:endParaRPr lang="en-US" dirty="0" smtClean="0">
              <a:solidFill>
                <a:srgbClr val="FF0000"/>
              </a:solidFill>
            </a:endParaRPr>
          </a:p>
          <a:p>
            <a:pPr lvl="0"/>
            <a:r>
              <a:rPr lang="en-US" dirty="0" err="1" smtClean="0">
                <a:solidFill>
                  <a:prstClr val="black"/>
                </a:solidFill>
              </a:rPr>
              <a:t>Harbour</a:t>
            </a:r>
            <a:r>
              <a:rPr lang="en-US" dirty="0" smtClean="0">
                <a:solidFill>
                  <a:prstClr val="black"/>
                </a:solidFill>
              </a:rPr>
              <a:t> Railway: </a:t>
            </a:r>
            <a:r>
              <a:rPr lang="en-US" dirty="0" err="1" smtClean="0">
                <a:solidFill>
                  <a:srgbClr val="FF0000"/>
                </a:solidFill>
              </a:rPr>
              <a:t>Chembur</a:t>
            </a:r>
            <a:r>
              <a:rPr lang="en-US" dirty="0" smtClean="0">
                <a:solidFill>
                  <a:srgbClr val="FF0000"/>
                </a:solidFill>
              </a:rPr>
              <a:t>, </a:t>
            </a:r>
            <a:r>
              <a:rPr lang="en-US" dirty="0" err="1" smtClean="0">
                <a:solidFill>
                  <a:srgbClr val="FF0000"/>
                </a:solidFill>
              </a:rPr>
              <a:t>Lokmanya</a:t>
            </a:r>
            <a:r>
              <a:rPr lang="en-US" dirty="0" smtClean="0">
                <a:solidFill>
                  <a:srgbClr val="FF0000"/>
                </a:solidFill>
              </a:rPr>
              <a:t> </a:t>
            </a:r>
            <a:r>
              <a:rPr lang="en-US" dirty="0" err="1" smtClean="0">
                <a:solidFill>
                  <a:srgbClr val="FF0000"/>
                </a:solidFill>
              </a:rPr>
              <a:t>Tilak</a:t>
            </a:r>
            <a:r>
              <a:rPr lang="en-US" dirty="0" smtClean="0">
                <a:solidFill>
                  <a:srgbClr val="FF0000"/>
                </a:solidFill>
              </a:rPr>
              <a:t> </a:t>
            </a:r>
            <a:r>
              <a:rPr lang="en-US" dirty="0" err="1" smtClean="0">
                <a:solidFill>
                  <a:srgbClr val="FF0000"/>
                </a:solidFill>
              </a:rPr>
              <a:t>nagar</a:t>
            </a:r>
            <a:r>
              <a:rPr lang="en-US" dirty="0" smtClean="0">
                <a:solidFill>
                  <a:srgbClr val="FF0000"/>
                </a:solidFill>
              </a:rPr>
              <a:t> </a:t>
            </a:r>
          </a:p>
          <a:p>
            <a:pPr lvl="0"/>
            <a:r>
              <a:rPr lang="en-US" dirty="0" smtClean="0">
                <a:solidFill>
                  <a:prstClr val="black"/>
                </a:solidFill>
              </a:rPr>
              <a:t>Metro: </a:t>
            </a:r>
            <a:r>
              <a:rPr lang="en-US" dirty="0" err="1" smtClean="0">
                <a:solidFill>
                  <a:srgbClr val="FF0000"/>
                </a:solidFill>
              </a:rPr>
              <a:t>Ghatkopar</a:t>
            </a:r>
            <a:endParaRPr lang="en-US" dirty="0" smtClean="0">
              <a:solidFill>
                <a:srgbClr val="FF0000"/>
              </a:solidFill>
            </a:endParaRPr>
          </a:p>
          <a:p>
            <a:pPr lvl="0"/>
            <a:r>
              <a:rPr lang="en-US" dirty="0" smtClean="0">
                <a:solidFill>
                  <a:prstClr val="black"/>
                </a:solidFill>
              </a:rPr>
              <a:t>Outstation: </a:t>
            </a:r>
            <a:r>
              <a:rPr lang="en-US" dirty="0" smtClean="0">
                <a:solidFill>
                  <a:srgbClr val="FF0000"/>
                </a:solidFill>
              </a:rPr>
              <a:t>LTT</a:t>
            </a:r>
            <a:endParaRPr lang="en-US" dirty="0" smtClean="0">
              <a:solidFill>
                <a:prstClr val="black"/>
              </a:solidFill>
            </a:endParaRPr>
          </a:p>
          <a:p>
            <a:pPr lvl="0"/>
            <a:endParaRPr lang="en-US" dirty="0" smtClean="0">
              <a:solidFill>
                <a:prstClr val="black"/>
              </a:solidFill>
            </a:endParaRPr>
          </a:p>
          <a:p>
            <a:pPr lvl="0"/>
            <a:r>
              <a:rPr lang="en-US" dirty="0" smtClean="0">
                <a:solidFill>
                  <a:prstClr val="black"/>
                </a:solidFill>
              </a:rPr>
              <a:t>One can travel by auto rickshaw from these stations.</a:t>
            </a:r>
          </a:p>
          <a:p>
            <a:pPr lvl="0"/>
            <a:r>
              <a:rPr lang="en-US" dirty="0" smtClean="0">
                <a:solidFill>
                  <a:prstClr val="black"/>
                </a:solidFill>
              </a:rPr>
              <a:t>Walk able distance from </a:t>
            </a:r>
            <a:r>
              <a:rPr lang="en-US" dirty="0" err="1" smtClean="0">
                <a:solidFill>
                  <a:srgbClr val="FF0000"/>
                </a:solidFill>
              </a:rPr>
              <a:t>Vidyavihar</a:t>
            </a:r>
            <a:r>
              <a:rPr lang="en-US" dirty="0" smtClean="0">
                <a:solidFill>
                  <a:prstClr val="black"/>
                </a:solidFill>
              </a:rPr>
              <a: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512</Words>
  <Application>Microsoft Office PowerPoint</Application>
  <PresentationFormat>On-screen Show (4:3)</PresentationFormat>
  <Paragraphs>102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K. J. Somaiya College of Science and Commerce Re-Accredited ‘A’ Grade by NAAC Autonomous- Affiliated to University of Mumbai Awarded Best College under Urban Category in 2010 </vt:lpstr>
      <vt:lpstr>BASIC COMPLEX ANALYSIS  FEBRUARY 1-6, 2016</vt:lpstr>
      <vt:lpstr>BASIC COMPLEX ANALYSIS  FEBRUARY 1-6, 2016</vt:lpstr>
      <vt:lpstr>BASIC COMPLEX ANALYSIS  FEBRUARY 1-6, 2016</vt:lpstr>
      <vt:lpstr>BASIC COMPLEX ANALYSIS  FEBRUARY 1-6, 2016</vt:lpstr>
      <vt:lpstr>BASIC COMPLEX ANALYSIS  FEBRUARY 1-6, 2016</vt:lpstr>
      <vt:lpstr>  PATRONS Shri. Samir Somaiya (President, Somaiya Vidyavihar)  </vt:lpstr>
      <vt:lpstr>BASIC COMPLEX ANALYSIS  FEBRUARY 1-6, 2016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COMPLEX ANALYSIS</dc:title>
  <dc:creator>Subhash</dc:creator>
  <cp:lastModifiedBy>kj</cp:lastModifiedBy>
  <cp:revision>61</cp:revision>
  <dcterms:created xsi:type="dcterms:W3CDTF">2016-01-07T11:33:50Z</dcterms:created>
  <dcterms:modified xsi:type="dcterms:W3CDTF">2016-01-09T11:13:44Z</dcterms:modified>
</cp:coreProperties>
</file>